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7" r:id="rId2"/>
    <p:sldId id="259" r:id="rId3"/>
    <p:sldId id="331" r:id="rId4"/>
    <p:sldId id="333" r:id="rId5"/>
    <p:sldId id="342" r:id="rId6"/>
    <p:sldId id="332" r:id="rId7"/>
    <p:sldId id="334" r:id="rId8"/>
    <p:sldId id="335" r:id="rId9"/>
    <p:sldId id="336" r:id="rId10"/>
    <p:sldId id="337" r:id="rId11"/>
    <p:sldId id="339" r:id="rId12"/>
    <p:sldId id="340" r:id="rId13"/>
    <p:sldId id="341" r:id="rId14"/>
    <p:sldId id="343" r:id="rId15"/>
    <p:sldId id="344" r:id="rId16"/>
    <p:sldId id="345" r:id="rId17"/>
    <p:sldId id="346" r:id="rId18"/>
    <p:sldId id="347" r:id="rId19"/>
    <p:sldId id="348" r:id="rId20"/>
    <p:sldId id="349" r:id="rId21"/>
    <p:sldId id="350" r:id="rId22"/>
    <p:sldId id="352" r:id="rId23"/>
    <p:sldId id="353" r:id="rId24"/>
    <p:sldId id="354" r:id="rId25"/>
    <p:sldId id="355" r:id="rId26"/>
    <p:sldId id="362" r:id="rId27"/>
    <p:sldId id="363" r:id="rId28"/>
    <p:sldId id="365" r:id="rId29"/>
    <p:sldId id="366" r:id="rId30"/>
    <p:sldId id="361" r:id="rId31"/>
    <p:sldId id="367" r:id="rId32"/>
    <p:sldId id="364" r:id="rId33"/>
    <p:sldId id="368" r:id="rId34"/>
    <p:sldId id="36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34"/>
    <p:restoredTop sz="91998" autoAdjust="0"/>
  </p:normalViewPr>
  <p:slideViewPr>
    <p:cSldViewPr snapToGrid="0">
      <p:cViewPr varScale="1">
        <p:scale>
          <a:sx n="110" d="100"/>
          <a:sy n="110" d="100"/>
        </p:scale>
        <p:origin x="9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0A3A8-4A3D-4B6C-AA42-0EB0DDD52653}" type="datetimeFigureOut">
              <a:rPr lang="zh-CN" altLang="en-US" smtClean="0"/>
              <a:t>2021/11/15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905C4-68B8-402D-B094-3ABA7D82CC50}" type="slidenum">
              <a:rPr lang="zh-CN" altLang="en-US" smtClean="0"/>
              <a:t>‹#›</a:t>
            </a:fld>
            <a:endParaRPr lang="zh-CN" altLang="en-US"/>
          </a:p>
        </p:txBody>
      </p:sp>
    </p:spTree>
    <p:extLst>
      <p:ext uri="{BB962C8B-B14F-4D97-AF65-F5344CB8AC3E}">
        <p14:creationId xmlns:p14="http://schemas.microsoft.com/office/powerpoint/2010/main" val="3369106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332AE-CF90-437C-9F1F-BE6050743CDA}"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6476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14</a:t>
            </a:fld>
            <a:endParaRPr lang="zh-CN" altLang="en-US"/>
          </a:p>
        </p:txBody>
      </p:sp>
    </p:spTree>
    <p:extLst>
      <p:ext uri="{BB962C8B-B14F-4D97-AF65-F5344CB8AC3E}">
        <p14:creationId xmlns:p14="http://schemas.microsoft.com/office/powerpoint/2010/main" val="1162733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15</a:t>
            </a:fld>
            <a:endParaRPr lang="zh-CN" altLang="en-US"/>
          </a:p>
        </p:txBody>
      </p:sp>
    </p:spTree>
    <p:extLst>
      <p:ext uri="{BB962C8B-B14F-4D97-AF65-F5344CB8AC3E}">
        <p14:creationId xmlns:p14="http://schemas.microsoft.com/office/powerpoint/2010/main" val="3686500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16</a:t>
            </a:fld>
            <a:endParaRPr lang="zh-CN" altLang="en-US"/>
          </a:p>
        </p:txBody>
      </p:sp>
    </p:spTree>
    <p:extLst>
      <p:ext uri="{BB962C8B-B14F-4D97-AF65-F5344CB8AC3E}">
        <p14:creationId xmlns:p14="http://schemas.microsoft.com/office/powerpoint/2010/main" val="83091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18</a:t>
            </a:fld>
            <a:endParaRPr lang="zh-CN" altLang="en-US"/>
          </a:p>
        </p:txBody>
      </p:sp>
    </p:spTree>
    <p:extLst>
      <p:ext uri="{BB962C8B-B14F-4D97-AF65-F5344CB8AC3E}">
        <p14:creationId xmlns:p14="http://schemas.microsoft.com/office/powerpoint/2010/main" val="3025790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19</a:t>
            </a:fld>
            <a:endParaRPr lang="zh-CN" altLang="en-US"/>
          </a:p>
        </p:txBody>
      </p:sp>
    </p:spTree>
    <p:extLst>
      <p:ext uri="{BB962C8B-B14F-4D97-AF65-F5344CB8AC3E}">
        <p14:creationId xmlns:p14="http://schemas.microsoft.com/office/powerpoint/2010/main" val="103365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20</a:t>
            </a:fld>
            <a:endParaRPr lang="zh-CN" altLang="en-US"/>
          </a:p>
        </p:txBody>
      </p:sp>
    </p:spTree>
    <p:extLst>
      <p:ext uri="{BB962C8B-B14F-4D97-AF65-F5344CB8AC3E}">
        <p14:creationId xmlns:p14="http://schemas.microsoft.com/office/powerpoint/2010/main" val="1385586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21</a:t>
            </a:fld>
            <a:endParaRPr lang="zh-CN" altLang="en-US"/>
          </a:p>
        </p:txBody>
      </p:sp>
    </p:spTree>
    <p:extLst>
      <p:ext uri="{BB962C8B-B14F-4D97-AF65-F5344CB8AC3E}">
        <p14:creationId xmlns:p14="http://schemas.microsoft.com/office/powerpoint/2010/main" val="2440173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22</a:t>
            </a:fld>
            <a:endParaRPr lang="zh-CN" altLang="en-US"/>
          </a:p>
        </p:txBody>
      </p:sp>
    </p:spTree>
    <p:extLst>
      <p:ext uri="{BB962C8B-B14F-4D97-AF65-F5344CB8AC3E}">
        <p14:creationId xmlns:p14="http://schemas.microsoft.com/office/powerpoint/2010/main" val="575775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23</a:t>
            </a:fld>
            <a:endParaRPr lang="zh-CN" altLang="en-US"/>
          </a:p>
        </p:txBody>
      </p:sp>
    </p:spTree>
    <p:extLst>
      <p:ext uri="{BB962C8B-B14F-4D97-AF65-F5344CB8AC3E}">
        <p14:creationId xmlns:p14="http://schemas.microsoft.com/office/powerpoint/2010/main" val="767337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24</a:t>
            </a:fld>
            <a:endParaRPr lang="zh-CN" altLang="en-US"/>
          </a:p>
        </p:txBody>
      </p:sp>
    </p:spTree>
    <p:extLst>
      <p:ext uri="{BB962C8B-B14F-4D97-AF65-F5344CB8AC3E}">
        <p14:creationId xmlns:p14="http://schemas.microsoft.com/office/powerpoint/2010/main" val="2887646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AAE164-4D3F-408A-AF63-C73293295C8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70605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25</a:t>
            </a:fld>
            <a:endParaRPr lang="zh-CN" altLang="en-US"/>
          </a:p>
        </p:txBody>
      </p:sp>
    </p:spTree>
    <p:extLst>
      <p:ext uri="{BB962C8B-B14F-4D97-AF65-F5344CB8AC3E}">
        <p14:creationId xmlns:p14="http://schemas.microsoft.com/office/powerpoint/2010/main" val="823154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31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p:txBody>
          <a:bodyPr/>
          <a:lstStyle/>
          <a:p>
            <a:fld id="{9B6905C4-68B8-402D-B094-3ABA7D82CC50}" type="slidenum">
              <a:rPr lang="zh-CN" altLang="en-US" smtClean="0"/>
              <a:t>32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p:txBody>
          <a:bodyPr/>
          <a:lstStyle/>
          <a:p>
            <a:fld id="{9B6905C4-68B8-402D-B094-3ABA7D82CC50}" type="slidenum">
              <a:rPr lang="zh-CN" altLang="en-US" smtClean="0"/>
              <a:t>33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p:txBody>
          <a:bodyPr/>
          <a:lstStyle/>
          <a:p>
            <a:fld id="{9B6905C4-68B8-402D-B094-3ABA7D82CC50}" type="slidenum">
              <a:rPr lang="zh-CN" altLang="en-US" smtClean="0"/>
              <a:t>34</a:t>
            </a:fld>
            <a:endParaRPr lang="zh-CN" altLang="en-US"/>
          </a:p>
        </p:txBody>
      </p:sp>
    </p:spTree>
    <p:extLst>
      <p:ext uri="{BB962C8B-B14F-4D97-AF65-F5344CB8AC3E}">
        <p14:creationId xmlns:p14="http://schemas.microsoft.com/office/powerpoint/2010/main" val="42696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4</a:t>
            </a:fld>
            <a:endParaRPr lang="zh-CN" altLang="en-US"/>
          </a:p>
        </p:txBody>
      </p:sp>
    </p:spTree>
    <p:extLst>
      <p:ext uri="{BB962C8B-B14F-4D97-AF65-F5344CB8AC3E}">
        <p14:creationId xmlns:p14="http://schemas.microsoft.com/office/powerpoint/2010/main" val="229813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5</a:t>
            </a:fld>
            <a:endParaRPr lang="zh-CN" altLang="en-US"/>
          </a:p>
        </p:txBody>
      </p:sp>
    </p:spTree>
    <p:extLst>
      <p:ext uri="{BB962C8B-B14F-4D97-AF65-F5344CB8AC3E}">
        <p14:creationId xmlns:p14="http://schemas.microsoft.com/office/powerpoint/2010/main" val="196778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9</a:t>
            </a:fld>
            <a:endParaRPr lang="zh-CN" altLang="en-US"/>
          </a:p>
        </p:txBody>
      </p:sp>
    </p:spTree>
    <p:extLst>
      <p:ext uri="{BB962C8B-B14F-4D97-AF65-F5344CB8AC3E}">
        <p14:creationId xmlns:p14="http://schemas.microsoft.com/office/powerpoint/2010/main" val="789674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10</a:t>
            </a:fld>
            <a:endParaRPr lang="zh-CN" altLang="en-US"/>
          </a:p>
        </p:txBody>
      </p:sp>
    </p:spTree>
    <p:extLst>
      <p:ext uri="{BB962C8B-B14F-4D97-AF65-F5344CB8AC3E}">
        <p14:creationId xmlns:p14="http://schemas.microsoft.com/office/powerpoint/2010/main" val="4085747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11</a:t>
            </a:fld>
            <a:endParaRPr lang="zh-CN" altLang="en-US"/>
          </a:p>
        </p:txBody>
      </p:sp>
    </p:spTree>
    <p:extLst>
      <p:ext uri="{BB962C8B-B14F-4D97-AF65-F5344CB8AC3E}">
        <p14:creationId xmlns:p14="http://schemas.microsoft.com/office/powerpoint/2010/main" val="1342848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12</a:t>
            </a:fld>
            <a:endParaRPr lang="zh-CN" altLang="en-US"/>
          </a:p>
        </p:txBody>
      </p:sp>
    </p:spTree>
    <p:extLst>
      <p:ext uri="{BB962C8B-B14F-4D97-AF65-F5344CB8AC3E}">
        <p14:creationId xmlns:p14="http://schemas.microsoft.com/office/powerpoint/2010/main" val="2786866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B6905C4-68B8-402D-B094-3ABA7D82CC50}" type="slidenum">
              <a:rPr lang="zh-CN" altLang="en-US" smtClean="0"/>
              <a:t>13</a:t>
            </a:fld>
            <a:endParaRPr lang="zh-CN" altLang="en-US"/>
          </a:p>
        </p:txBody>
      </p:sp>
    </p:spTree>
    <p:extLst>
      <p:ext uri="{BB962C8B-B14F-4D97-AF65-F5344CB8AC3E}">
        <p14:creationId xmlns:p14="http://schemas.microsoft.com/office/powerpoint/2010/main" val="330154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158A7BBE-BDDA-4341-BB73-9B6B5E868C0A}"/>
              </a:ext>
            </a:extLst>
          </p:cNvPr>
          <p:cNvCxnSpPr/>
          <p:nvPr userDrawn="1"/>
        </p:nvCxnSpPr>
        <p:spPr>
          <a:xfrm>
            <a:off x="306860" y="679622"/>
            <a:ext cx="115782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0A018D9F-28FE-45FA-8A81-0A80600F33C8}"/>
              </a:ext>
            </a:extLst>
          </p:cNvPr>
          <p:cNvGrpSpPr/>
          <p:nvPr userDrawn="1"/>
        </p:nvGrpSpPr>
        <p:grpSpPr>
          <a:xfrm>
            <a:off x="319903" y="152177"/>
            <a:ext cx="503396" cy="432022"/>
            <a:chOff x="319903" y="81316"/>
            <a:chExt cx="585965" cy="502884"/>
          </a:xfrm>
        </p:grpSpPr>
        <p:sp>
          <p:nvSpPr>
            <p:cNvPr id="7" name="矩形 6">
              <a:extLst>
                <a:ext uri="{FF2B5EF4-FFF2-40B4-BE49-F238E27FC236}">
                  <a16:creationId xmlns:a16="http://schemas.microsoft.com/office/drawing/2014/main" id="{73DE2169-EEC6-4B43-BCB5-75E8DE8C9E7A}"/>
                </a:ext>
              </a:extLst>
            </p:cNvPr>
            <p:cNvSpPr/>
            <p:nvPr userDrawn="1"/>
          </p:nvSpPr>
          <p:spPr>
            <a:xfrm>
              <a:off x="319903" y="252528"/>
              <a:ext cx="331672" cy="331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7BC40F6-631A-46A8-A799-66AC91544C4B}"/>
                </a:ext>
              </a:extLst>
            </p:cNvPr>
            <p:cNvSpPr/>
            <p:nvPr userDrawn="1"/>
          </p:nvSpPr>
          <p:spPr>
            <a:xfrm>
              <a:off x="673836" y="81316"/>
              <a:ext cx="232032" cy="232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886078CB-55B6-4BFE-9563-0B23D042F02B}"/>
              </a:ext>
            </a:extLst>
          </p:cNvPr>
          <p:cNvSpPr/>
          <p:nvPr userDrawn="1"/>
        </p:nvSpPr>
        <p:spPr>
          <a:xfrm>
            <a:off x="-14033" y="6570000"/>
            <a:ext cx="12218400" cy="293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zh-CN" altLang="en-US" dirty="0"/>
          </a:p>
        </p:txBody>
      </p:sp>
      <p:sp>
        <p:nvSpPr>
          <p:cNvPr id="3" name="文本占位符 2">
            <a:extLst>
              <a:ext uri="{FF2B5EF4-FFF2-40B4-BE49-F238E27FC236}">
                <a16:creationId xmlns:a16="http://schemas.microsoft.com/office/drawing/2014/main" id="{00FAA9F4-981A-5E48-82FD-1E9F61AAF7D1}"/>
              </a:ext>
            </a:extLst>
          </p:cNvPr>
          <p:cNvSpPr>
            <a:spLocks noGrp="1"/>
          </p:cNvSpPr>
          <p:nvPr>
            <p:ph type="body" sz="quarter" idx="10" hasCustomPrompt="1"/>
          </p:nvPr>
        </p:nvSpPr>
        <p:spPr>
          <a:xfrm>
            <a:off x="953936" y="135612"/>
            <a:ext cx="8961341" cy="544007"/>
          </a:xfrm>
        </p:spPr>
        <p:txBody>
          <a:bodyPr>
            <a:normAutofit/>
          </a:bodyPr>
          <a:lstStyle>
            <a:lvl1pPr marL="0" indent="0">
              <a:lnSpc>
                <a:spcPct val="100000"/>
              </a:lnSpc>
              <a:buNone/>
              <a:defRPr sz="2800" b="1">
                <a:latin typeface="Microsoft YaHei" panose="020B0503020204020204" pitchFamily="34" charset="-122"/>
                <a:ea typeface="Microsoft YaHei" panose="020B0503020204020204" pitchFamily="34" charset="-122"/>
              </a:defRPr>
            </a:lvl1pPr>
          </a:lstStyle>
          <a:p>
            <a:pPr lvl="0"/>
            <a:r>
              <a:rPr kumimoji="1" lang="zh-CN" altLang="en-US"/>
              <a:t>标题内容</a:t>
            </a:r>
          </a:p>
        </p:txBody>
      </p:sp>
    </p:spTree>
    <p:extLst>
      <p:ext uri="{BB962C8B-B14F-4D97-AF65-F5344CB8AC3E}">
        <p14:creationId xmlns:p14="http://schemas.microsoft.com/office/powerpoint/2010/main" val="422993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1FDD892-9E1A-43CD-BF5B-47F333DC2600}"/>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39A1299-2FBA-BF42-BB27-C0ABF786C298}"/>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4" name="直接连接符 4">
            <a:extLst>
              <a:ext uri="{FF2B5EF4-FFF2-40B4-BE49-F238E27FC236}">
                <a16:creationId xmlns:a16="http://schemas.microsoft.com/office/drawing/2014/main" id="{25B3A72F-DC12-3342-8DBD-11B8156DEB0B}"/>
              </a:ext>
            </a:extLst>
          </p:cNvPr>
          <p:cNvCxnSpPr>
            <a:cxnSpLocks/>
          </p:cNvCxnSpPr>
          <p:nvPr userDrawn="1"/>
        </p:nvCxnSpPr>
        <p:spPr>
          <a:xfrm>
            <a:off x="996403" y="3428999"/>
            <a:ext cx="11822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形 127">
            <a:extLst>
              <a:ext uri="{FF2B5EF4-FFF2-40B4-BE49-F238E27FC236}">
                <a16:creationId xmlns:a16="http://schemas.microsoft.com/office/drawing/2014/main" id="{19A6069A-670F-0444-9683-8E68BE7BE7AA}"/>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35652"/>
          <a:stretch/>
        </p:blipFill>
        <p:spPr>
          <a:xfrm>
            <a:off x="8863687" y="1559486"/>
            <a:ext cx="3328313" cy="3739027"/>
          </a:xfrm>
          <a:prstGeom prst="rect">
            <a:avLst/>
          </a:prstGeom>
        </p:spPr>
      </p:pic>
      <p:sp>
        <p:nvSpPr>
          <p:cNvPr id="8" name="矩形 7">
            <a:extLst>
              <a:ext uri="{FF2B5EF4-FFF2-40B4-BE49-F238E27FC236}">
                <a16:creationId xmlns:a16="http://schemas.microsoft.com/office/drawing/2014/main" id="{5CDD3DB7-6DF7-2348-9FA7-CE1D94C8CC85}"/>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
        <p:nvSpPr>
          <p:cNvPr id="12" name="文本占位符 11">
            <a:extLst>
              <a:ext uri="{FF2B5EF4-FFF2-40B4-BE49-F238E27FC236}">
                <a16:creationId xmlns:a16="http://schemas.microsoft.com/office/drawing/2014/main" id="{E49E1AA1-0C6D-CF47-9683-3F765EF06409}"/>
              </a:ext>
            </a:extLst>
          </p:cNvPr>
          <p:cNvSpPr>
            <a:spLocks noGrp="1"/>
          </p:cNvSpPr>
          <p:nvPr>
            <p:ph type="body" sz="quarter" idx="11" hasCustomPrompt="1"/>
          </p:nvPr>
        </p:nvSpPr>
        <p:spPr>
          <a:xfrm>
            <a:off x="2378348" y="2583900"/>
            <a:ext cx="2377523" cy="613907"/>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kumimoji="1" lang="en-US" altLang="zh-CN"/>
              <a:t>00</a:t>
            </a:r>
            <a:endParaRPr kumimoji="1" lang="zh-CN" altLang="en-US"/>
          </a:p>
        </p:txBody>
      </p:sp>
      <p:sp>
        <p:nvSpPr>
          <p:cNvPr id="13" name="文本占位符 11">
            <a:extLst>
              <a:ext uri="{FF2B5EF4-FFF2-40B4-BE49-F238E27FC236}">
                <a16:creationId xmlns:a16="http://schemas.microsoft.com/office/drawing/2014/main" id="{A508336A-D864-9342-AC33-117818DF4504}"/>
              </a:ext>
            </a:extLst>
          </p:cNvPr>
          <p:cNvSpPr>
            <a:spLocks noGrp="1"/>
          </p:cNvSpPr>
          <p:nvPr>
            <p:ph type="body" sz="quarter" idx="12" hasCustomPrompt="1"/>
          </p:nvPr>
        </p:nvSpPr>
        <p:spPr>
          <a:xfrm>
            <a:off x="875308" y="3660194"/>
            <a:ext cx="3759468" cy="613907"/>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kumimoji="1" lang="zh-CN" altLang="en-US"/>
              <a:t>标题内容</a:t>
            </a:r>
          </a:p>
        </p:txBody>
      </p:sp>
    </p:spTree>
    <p:extLst>
      <p:ext uri="{BB962C8B-B14F-4D97-AF65-F5344CB8AC3E}">
        <p14:creationId xmlns:p14="http://schemas.microsoft.com/office/powerpoint/2010/main" val="4051477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57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校徽空白">
    <p:bg>
      <p:bgPr>
        <a:solidFill>
          <a:schemeClr val="bg1">
            <a:alpha val="99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95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书馆">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88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D3B46-B688-4075-A083-CD97F4D2B800}" type="datetimeFigureOut">
              <a:rPr lang="zh-CN" altLang="en-US" smtClean="0"/>
              <a:t>2021/11/15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CB8AB-3E62-4AE2-99FF-B671FC8A2687}" type="slidenum">
              <a:rPr lang="zh-CN" altLang="en-US" smtClean="0"/>
              <a:t>‹#›</a:t>
            </a:fld>
            <a:endParaRPr lang="zh-CN" altLang="en-US"/>
          </a:p>
        </p:txBody>
      </p:sp>
    </p:spTree>
    <p:extLst>
      <p:ext uri="{BB962C8B-B14F-4D97-AF65-F5344CB8AC3E}">
        <p14:creationId xmlns:p14="http://schemas.microsoft.com/office/powerpoint/2010/main" val="690213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png"/><Relationship Id="rId7"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4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D33A29E-0234-45E6-A965-2F44A3D29A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51" t="21608" r="351" b="40065"/>
          <a:stretch/>
        </p:blipFill>
        <p:spPr>
          <a:xfrm>
            <a:off x="1" y="1711514"/>
            <a:ext cx="12191999" cy="3137165"/>
          </a:xfrm>
          <a:prstGeom prst="rect">
            <a:avLst/>
          </a:prstGeom>
        </p:spPr>
      </p:pic>
      <p:sp>
        <p:nvSpPr>
          <p:cNvPr id="8" name="矩形 7">
            <a:extLst>
              <a:ext uri="{FF2B5EF4-FFF2-40B4-BE49-F238E27FC236}">
                <a16:creationId xmlns:a16="http://schemas.microsoft.com/office/drawing/2014/main" id="{3CB205BA-4361-4E5B-9711-477C74B88BC8}"/>
              </a:ext>
            </a:extLst>
          </p:cNvPr>
          <p:cNvSpPr/>
          <p:nvPr/>
        </p:nvSpPr>
        <p:spPr>
          <a:xfrm>
            <a:off x="1" y="1711514"/>
            <a:ext cx="12191999" cy="3138975"/>
          </a:xfrm>
          <a:prstGeom prst="rect">
            <a:avLst/>
          </a:prstGeom>
          <a:solidFill>
            <a:schemeClr val="accent1">
              <a:alpha val="9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4" name="标题 1">
            <a:extLst>
              <a:ext uri="{FF2B5EF4-FFF2-40B4-BE49-F238E27FC236}">
                <a16:creationId xmlns:a16="http://schemas.microsoft.com/office/drawing/2014/main" id="{C6B3EA26-E452-4E7D-8C5F-EA642BED2248}"/>
              </a:ext>
            </a:extLst>
          </p:cNvPr>
          <p:cNvSpPr txBox="1">
            <a:spLocks/>
          </p:cNvSpPr>
          <p:nvPr/>
        </p:nvSpPr>
        <p:spPr>
          <a:xfrm>
            <a:off x="-28" y="2631045"/>
            <a:ext cx="12192027" cy="1408847"/>
          </a:xfrm>
          <a:prstGeom prst="rect">
            <a:avLst/>
          </a:prstGeom>
        </p:spPr>
        <p:txBody>
          <a:bodyPr vert="horz" wrap="square" lIns="91440" tIns="45720" rIns="91440" bIns="45720" rtlCol="0" anchor="ctr">
            <a:spAutoFit/>
          </a:bodyPr>
          <a:lstStyle>
            <a:lvl1pPr algn="ctr" defTabSz="914400" rtl="0" eaLnBrk="1" latinLnBrk="0" hangingPunct="1">
              <a:lnSpc>
                <a:spcPct val="100000"/>
              </a:lnSpc>
              <a:spcBef>
                <a:spcPct val="0"/>
              </a:spcBef>
              <a:buNone/>
              <a:defRPr sz="4000" b="1" kern="1200" spc="600">
                <a:solidFill>
                  <a:schemeClr val="bg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3600" b="1"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现实世界中的对抗样本</a:t>
            </a:r>
            <a:endParaRPr kumimoji="0" lang="en-US" altLang="zh-CN" sz="3600" b="1"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lvl="0">
              <a:lnSpc>
                <a:spcPct val="150000"/>
              </a:lnSpc>
              <a:defRPr/>
            </a:pPr>
            <a:r>
              <a:rPr lang="en-US" altLang="zh-CN" sz="2400" dirty="0">
                <a:solidFill>
                  <a:srgbClr val="FFFFFF"/>
                </a:solidFill>
                <a:latin typeface="Arial" panose="020B0604020202020204" pitchFamily="34" charset="0"/>
                <a:ea typeface="微软雅黑" panose="020B0503020204020204" pitchFamily="34" charset="-122"/>
                <a:cs typeface="Arial" panose="020B0604020202020204" pitchFamily="34" charset="0"/>
              </a:rPr>
              <a:t>Aderversarial examples in the physical world</a:t>
            </a:r>
          </a:p>
        </p:txBody>
      </p:sp>
      <p:sp>
        <p:nvSpPr>
          <p:cNvPr id="9" name="等腰三角形 8">
            <a:extLst>
              <a:ext uri="{FF2B5EF4-FFF2-40B4-BE49-F238E27FC236}">
                <a16:creationId xmlns:a16="http://schemas.microsoft.com/office/drawing/2014/main" id="{840A8DA7-8FF0-4E4C-BA04-BA833EF3BCF5}"/>
              </a:ext>
            </a:extLst>
          </p:cNvPr>
          <p:cNvSpPr/>
          <p:nvPr/>
        </p:nvSpPr>
        <p:spPr>
          <a:xfrm rot="10800000">
            <a:off x="5769119" y="4519255"/>
            <a:ext cx="653762" cy="5635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C7E955D4-7609-9D4E-9B49-66797CFF71EB}"/>
              </a:ext>
            </a:extLst>
          </p:cNvPr>
          <p:cNvSpPr txBox="1"/>
          <p:nvPr/>
        </p:nvSpPr>
        <p:spPr>
          <a:xfrm>
            <a:off x="4848281" y="5328042"/>
            <a:ext cx="2495407" cy="369332"/>
          </a:xfrm>
          <a:prstGeom prst="rect">
            <a:avLst/>
          </a:prstGeom>
          <a:noFill/>
        </p:spPr>
        <p:txBody>
          <a:bodyPr wrap="square" rtlCol="0">
            <a:spAutoFit/>
          </a:bodyPr>
          <a:lstStyle/>
          <a:p>
            <a:pPr algn="ctr"/>
            <a:r>
              <a:rPr lang="zh-CN" altLang="en-US" b="1" dirty="0">
                <a:solidFill>
                  <a:schemeClr val="tx1">
                    <a:lumMod val="85000"/>
                    <a:lumOff val="15000"/>
                  </a:schemeClr>
                </a:solidFill>
                <a:latin typeface="SimHei" panose="02010609060101010101" pitchFamily="49" charset="-122"/>
                <a:ea typeface="SimHei" panose="02010609060101010101" pitchFamily="49" charset="-122"/>
                <a:cs typeface="+mn-ea"/>
                <a:sym typeface="+mn-lt"/>
              </a:rPr>
              <a:t>汇报人：宣羽泽</a:t>
            </a:r>
            <a:endParaRPr lang="en-US" altLang="zh-CN" b="1" dirty="0">
              <a:solidFill>
                <a:schemeClr val="tx1">
                  <a:lumMod val="85000"/>
                  <a:lumOff val="15000"/>
                </a:schemeClr>
              </a:solidFill>
              <a:latin typeface="SimHei" panose="02010609060101010101" pitchFamily="49" charset="-122"/>
              <a:ea typeface="SimHei" panose="02010609060101010101" pitchFamily="49" charset="-122"/>
              <a:cs typeface="+mn-ea"/>
              <a:sym typeface="+mn-lt"/>
            </a:endParaRPr>
          </a:p>
        </p:txBody>
      </p:sp>
      <p:sp>
        <p:nvSpPr>
          <p:cNvPr id="11" name="文本框 10">
            <a:extLst>
              <a:ext uri="{FF2B5EF4-FFF2-40B4-BE49-F238E27FC236}">
                <a16:creationId xmlns:a16="http://schemas.microsoft.com/office/drawing/2014/main" id="{69808217-24C6-B244-A223-40985A80E008}"/>
              </a:ext>
            </a:extLst>
          </p:cNvPr>
          <p:cNvSpPr txBox="1"/>
          <p:nvPr/>
        </p:nvSpPr>
        <p:spPr>
          <a:xfrm>
            <a:off x="2563342" y="5850318"/>
            <a:ext cx="7065286" cy="369332"/>
          </a:xfrm>
          <a:prstGeom prst="rect">
            <a:avLst/>
          </a:prstGeom>
          <a:noFill/>
        </p:spPr>
        <p:txBody>
          <a:bodyPr wrap="square" rtlCol="0">
            <a:spAutoFit/>
          </a:bodyPr>
          <a:lstStyle/>
          <a:p>
            <a:pPr algn="ctr"/>
            <a:r>
              <a:rPr lang="zh-CN" altLang="en-US" b="1" dirty="0">
                <a:solidFill>
                  <a:schemeClr val="tx1">
                    <a:lumMod val="85000"/>
                    <a:lumOff val="15000"/>
                  </a:schemeClr>
                </a:solidFill>
                <a:latin typeface="SimHei" panose="02010609060101010101" pitchFamily="49" charset="-122"/>
                <a:ea typeface="SimHei" panose="02010609060101010101" pitchFamily="49" charset="-122"/>
                <a:cs typeface="+mn-ea"/>
                <a:sym typeface="+mn-lt"/>
              </a:rPr>
              <a:t>小组成员：宣羽泽 朱润南 王璇 莫梓艺 康乐涵</a:t>
            </a:r>
            <a:endParaRPr lang="en-US" altLang="zh-CN" b="1" dirty="0">
              <a:solidFill>
                <a:schemeClr val="tx1">
                  <a:lumMod val="85000"/>
                  <a:lumOff val="15000"/>
                </a:schemeClr>
              </a:solidFill>
              <a:latin typeface="SimHei" panose="02010609060101010101" pitchFamily="49" charset="-122"/>
              <a:ea typeface="SimHei" panose="02010609060101010101" pitchFamily="49" charset="-122"/>
              <a:cs typeface="+mn-ea"/>
              <a:sym typeface="+mn-lt"/>
            </a:endParaRPr>
          </a:p>
        </p:txBody>
      </p:sp>
      <p:sp>
        <p:nvSpPr>
          <p:cNvPr id="13" name="文本框 12">
            <a:extLst>
              <a:ext uri="{FF2B5EF4-FFF2-40B4-BE49-F238E27FC236}">
                <a16:creationId xmlns:a16="http://schemas.microsoft.com/office/drawing/2014/main" id="{8E1F7C47-1BD2-FC4D-89FF-DB97D11AEF0A}"/>
              </a:ext>
            </a:extLst>
          </p:cNvPr>
          <p:cNvSpPr txBox="1"/>
          <p:nvPr/>
        </p:nvSpPr>
        <p:spPr>
          <a:xfrm>
            <a:off x="2563342" y="6369984"/>
            <a:ext cx="7065286" cy="369332"/>
          </a:xfrm>
          <a:prstGeom prst="rect">
            <a:avLst/>
          </a:prstGeom>
          <a:noFill/>
        </p:spPr>
        <p:txBody>
          <a:bodyPr wrap="square" rtlCol="0">
            <a:spAutoFit/>
          </a:bodyPr>
          <a:lstStyle/>
          <a:p>
            <a:pPr algn="ctr"/>
            <a:r>
              <a:rPr lang="en-US" altLang="zh-CN" b="1" dirty="0">
                <a:solidFill>
                  <a:schemeClr val="tx1">
                    <a:lumMod val="85000"/>
                    <a:lumOff val="15000"/>
                  </a:schemeClr>
                </a:solidFill>
                <a:latin typeface="SimHei" panose="02010609060101010101" pitchFamily="49" charset="-122"/>
                <a:ea typeface="SimHei" panose="02010609060101010101" pitchFamily="49" charset="-122"/>
                <a:cs typeface="+mn-ea"/>
                <a:sym typeface="+mn-lt"/>
              </a:rPr>
              <a:t>2021</a:t>
            </a:r>
            <a:r>
              <a:rPr lang="zh-CN" altLang="en-US" b="1" dirty="0">
                <a:solidFill>
                  <a:schemeClr val="tx1">
                    <a:lumMod val="85000"/>
                    <a:lumOff val="15000"/>
                  </a:schemeClr>
                </a:solidFill>
                <a:latin typeface="SimHei" panose="02010609060101010101" pitchFamily="49" charset="-122"/>
                <a:ea typeface="SimHei" panose="02010609060101010101" pitchFamily="49" charset="-122"/>
                <a:cs typeface="+mn-ea"/>
                <a:sym typeface="+mn-lt"/>
              </a:rPr>
              <a:t>年</a:t>
            </a:r>
            <a:r>
              <a:rPr lang="en-US" altLang="zh-CN" b="1" dirty="0">
                <a:solidFill>
                  <a:schemeClr val="tx1">
                    <a:lumMod val="85000"/>
                    <a:lumOff val="15000"/>
                  </a:schemeClr>
                </a:solidFill>
                <a:latin typeface="SimHei" panose="02010609060101010101" pitchFamily="49" charset="-122"/>
                <a:ea typeface="SimHei" panose="02010609060101010101" pitchFamily="49" charset="-122"/>
                <a:cs typeface="+mn-ea"/>
                <a:sym typeface="+mn-lt"/>
              </a:rPr>
              <a:t>11</a:t>
            </a:r>
            <a:r>
              <a:rPr lang="zh-CN" altLang="en-US" b="1" dirty="0">
                <a:solidFill>
                  <a:schemeClr val="tx1">
                    <a:lumMod val="85000"/>
                    <a:lumOff val="15000"/>
                  </a:schemeClr>
                </a:solidFill>
                <a:latin typeface="SimHei" panose="02010609060101010101" pitchFamily="49" charset="-122"/>
                <a:ea typeface="SimHei" panose="02010609060101010101" pitchFamily="49" charset="-122"/>
                <a:cs typeface="+mn-ea"/>
                <a:sym typeface="+mn-lt"/>
              </a:rPr>
              <a:t>月</a:t>
            </a:r>
            <a:r>
              <a:rPr lang="en-US" altLang="zh-CN" b="1" dirty="0">
                <a:solidFill>
                  <a:schemeClr val="tx1">
                    <a:lumMod val="85000"/>
                    <a:lumOff val="15000"/>
                  </a:schemeClr>
                </a:solidFill>
                <a:latin typeface="SimHei" panose="02010609060101010101" pitchFamily="49" charset="-122"/>
                <a:ea typeface="SimHei" panose="02010609060101010101" pitchFamily="49" charset="-122"/>
                <a:cs typeface="+mn-ea"/>
                <a:sym typeface="+mn-lt"/>
              </a:rPr>
              <a:t>15</a:t>
            </a:r>
            <a:r>
              <a:rPr lang="zh-CN" altLang="en-US" b="1" dirty="0">
                <a:solidFill>
                  <a:schemeClr val="tx1">
                    <a:lumMod val="85000"/>
                    <a:lumOff val="15000"/>
                  </a:schemeClr>
                </a:solidFill>
                <a:latin typeface="SimHei" panose="02010609060101010101" pitchFamily="49" charset="-122"/>
                <a:ea typeface="SimHei" panose="02010609060101010101" pitchFamily="49" charset="-122"/>
                <a:cs typeface="+mn-ea"/>
                <a:sym typeface="+mn-lt"/>
              </a:rPr>
              <a:t>日</a:t>
            </a:r>
            <a:endParaRPr lang="en-US" altLang="zh-CN" b="1" dirty="0">
              <a:solidFill>
                <a:schemeClr val="tx1">
                  <a:lumMod val="85000"/>
                  <a:lumOff val="15000"/>
                </a:schemeClr>
              </a:solidFill>
              <a:latin typeface="SimHei" panose="02010609060101010101" pitchFamily="49" charset="-122"/>
              <a:ea typeface="SimHei" panose="02010609060101010101" pitchFamily="49" charset="-122"/>
              <a:cs typeface="+mn-ea"/>
              <a:sym typeface="+mn-lt"/>
            </a:endParaRPr>
          </a:p>
        </p:txBody>
      </p:sp>
    </p:spTree>
    <p:extLst>
      <p:ext uri="{BB962C8B-B14F-4D97-AF65-F5344CB8AC3E}">
        <p14:creationId xmlns:p14="http://schemas.microsoft.com/office/powerpoint/2010/main" val="1399803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6" y="135612"/>
            <a:ext cx="9377026" cy="544007"/>
          </a:xfrm>
        </p:spPr>
        <p:txBody>
          <a:bodyPr>
            <a:normAutofit/>
          </a:bodyPr>
          <a:lstStyle/>
          <a:p>
            <a:r>
              <a:rPr kumimoji="1" lang="zh-CN" altLang="en-US"/>
              <a:t>对抗样本的生成</a:t>
            </a:r>
            <a:r>
              <a:rPr kumimoji="1" lang="en-US" altLang="zh-CN"/>
              <a:t>——FM(Fast Method)</a:t>
            </a:r>
            <a:endParaRPr kumimoji="1"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1F76EDF-0233-A84F-B071-FC96E67A6490}"/>
                  </a:ext>
                </a:extLst>
              </p:cNvPr>
              <p:cNvSpPr txBox="1"/>
              <p:nvPr/>
            </p:nvSpPr>
            <p:spPr>
              <a:xfrm>
                <a:off x="346600" y="923326"/>
                <a:ext cx="11498799" cy="2318135"/>
              </a:xfrm>
              <a:prstGeom prst="rect">
                <a:avLst/>
              </a:prstGeom>
              <a:noFill/>
            </p:spPr>
            <p:txBody>
              <a:bodyPr wrap="square" rtlCol="0">
                <a:spAutoFit/>
              </a:bodyPr>
              <a:lstStyle/>
              <a:p>
                <a:pPr algn="just" defTabSz="411480" hangingPunct="0">
                  <a:lnSpc>
                    <a:spcPct val="150000"/>
                  </a:lnSpc>
                </a:pPr>
                <a:r>
                  <a:rPr lang="zh-CN" altLang="en-US" sz="2400" dirty="0">
                    <a:latin typeface="SimHei" panose="02010609060101010101" pitchFamily="49" charset="-122"/>
                    <a:ea typeface="SimHei" panose="02010609060101010101" pitchFamily="49" charset="-122"/>
                    <a:sym typeface="Roboto Regular"/>
                  </a:rPr>
                  <a:t>   </a:t>
                </a:r>
                <a:r>
                  <a:rPr lang="en-US" altLang="zh-CN" sz="2400" dirty="0">
                    <a:solidFill>
                      <a:srgbClr val="005493"/>
                    </a:solidFill>
                    <a:latin typeface="Arial" panose="020B0604020202020204" pitchFamily="34" charset="0"/>
                    <a:ea typeface="SimHei" panose="02010609060101010101" pitchFamily="49" charset="-122"/>
                    <a:cs typeface="Arial" panose="020B0604020202020204" pitchFamily="34" charset="0"/>
                    <a:sym typeface="Roboto Regular"/>
                  </a:rPr>
                  <a:t>FGSM(Fast Gradient Sign Method)</a:t>
                </a:r>
                <a:r>
                  <a:rPr lang="zh-CN" altLang="en-US" sz="2400" dirty="0">
                    <a:latin typeface="SimHei" panose="02010609060101010101" pitchFamily="49" charset="-122"/>
                    <a:ea typeface="SimHei" panose="02010609060101010101" pitchFamily="49" charset="-122"/>
                    <a:sym typeface="Roboto Regular"/>
                  </a:rPr>
                  <a:t>：在白盒环境下，求出模型损失函数对输入的导数，用符号函数确定梯度方向，乘以一个步长</a:t>
                </a:r>
                <a14:m>
                  <m:oMath xmlns:m="http://schemas.openxmlformats.org/officeDocument/2006/math">
                    <m:r>
                      <a:rPr lang="zh-CN" altLang="en-US" sz="2400" b="0" i="0" dirty="0">
                        <a:latin typeface="Cambria Math" panose="02040503050406030204" pitchFamily="18" charset="0"/>
                        <a:ea typeface="Cambria Math" panose="02040503050406030204" pitchFamily="18" charset="0"/>
                        <a:sym typeface="Roboto Regular"/>
                      </a:rPr>
                      <m:t> </m:t>
                    </m:r>
                    <m:r>
                      <a:rPr lang="en-US" altLang="zh-CN" sz="2400" i="1" dirty="0">
                        <a:latin typeface="Cambria Math" panose="02040503050406030204" pitchFamily="18" charset="0"/>
                        <a:ea typeface="Cambria Math" panose="02040503050406030204" pitchFamily="18" charset="0"/>
                        <a:sym typeface="Roboto Regular"/>
                      </a:rPr>
                      <m:t>𝜖</m:t>
                    </m:r>
                    <m:r>
                      <a:rPr lang="zh-CN" altLang="en-US" sz="2400" i="1" dirty="0">
                        <a:latin typeface="Cambria Math" panose="02040503050406030204" pitchFamily="18" charset="0"/>
                        <a:ea typeface="Cambria Math" panose="02040503050406030204" pitchFamily="18" charset="0"/>
                        <a:sym typeface="Roboto Regular"/>
                      </a:rPr>
                      <m:t> </m:t>
                    </m:r>
                  </m:oMath>
                </a14:m>
                <a:r>
                  <a:rPr lang="zh-CN" altLang="en-US" sz="2400" dirty="0">
                    <a:latin typeface="SimHei" panose="02010609060101010101" pitchFamily="49" charset="-122"/>
                    <a:ea typeface="SimHei" panose="02010609060101010101" pitchFamily="49" charset="-122"/>
                    <a:sym typeface="Roboto Regular"/>
                  </a:rPr>
                  <a:t>，即得到一个扰动。其中步长</a:t>
                </a:r>
                <a14:m>
                  <m:oMath xmlns:m="http://schemas.openxmlformats.org/officeDocument/2006/math">
                    <m:r>
                      <a:rPr lang="zh-CN" altLang="en-US" sz="2400" b="0" i="0" dirty="0">
                        <a:latin typeface="Cambria Math" panose="02040503050406030204" pitchFamily="18" charset="0"/>
                        <a:ea typeface="Cambria Math" panose="02040503050406030204" pitchFamily="18" charset="0"/>
                        <a:sym typeface="Roboto Regular"/>
                      </a:rPr>
                      <m:t> </m:t>
                    </m:r>
                    <m:r>
                      <a:rPr lang="en-US" altLang="zh-CN" sz="2400" i="1" dirty="0">
                        <a:latin typeface="Cambria Math" panose="02040503050406030204" pitchFamily="18" charset="0"/>
                        <a:ea typeface="Cambria Math" panose="02040503050406030204" pitchFamily="18" charset="0"/>
                        <a:sym typeface="Roboto Regular"/>
                      </a:rPr>
                      <m:t>𝜖</m:t>
                    </m:r>
                    <m:r>
                      <a:rPr lang="zh-CN" altLang="en-US" sz="2400" b="0" i="1" dirty="0">
                        <a:latin typeface="Cambria Math" panose="02040503050406030204" pitchFamily="18" charset="0"/>
                        <a:ea typeface="Cambria Math" panose="02040503050406030204" pitchFamily="18" charset="0"/>
                        <a:sym typeface="Roboto Regular"/>
                      </a:rPr>
                      <m:t> </m:t>
                    </m:r>
                  </m:oMath>
                </a14:m>
                <a:r>
                  <a:rPr lang="zh-CN" altLang="en-US" sz="2400" dirty="0">
                    <a:latin typeface="SimHei" panose="02010609060101010101" pitchFamily="49" charset="-122"/>
                    <a:ea typeface="SimHei" panose="02010609060101010101" pitchFamily="49" charset="-122"/>
                    <a:sym typeface="Roboto Regular"/>
                  </a:rPr>
                  <a:t>为超参数。</a:t>
                </a:r>
                <a:endParaRPr lang="en-US" altLang="zh-CN" sz="2400" dirty="0">
                  <a:latin typeface="SimHei" panose="02010609060101010101" pitchFamily="49" charset="-122"/>
                  <a:ea typeface="SimHei" panose="02010609060101010101" pitchFamily="49" charset="-122"/>
                  <a:sym typeface="Roboto Regular"/>
                </a:endParaRPr>
              </a:p>
              <a:p>
                <a:pPr lvl="0" algn="just" defTabSz="411480" hangingPunct="0">
                  <a:lnSpc>
                    <a:spcPct val="150000"/>
                  </a:lnSpc>
                </a:pPr>
                <a14:m>
                  <m:oMathPara xmlns:m="http://schemas.openxmlformats.org/officeDocument/2006/math">
                    <m:oMathParaPr>
                      <m:jc m:val="centerGroup"/>
                    </m:oMathParaPr>
                    <m:oMath xmlns:m="http://schemas.openxmlformats.org/officeDocument/2006/math">
                      <m:sSup>
                        <m:s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𝑎𝑑𝑣</m:t>
                          </m:r>
                        </m:sup>
                      </m:sSup>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r>
                        <a:rPr lang="en-US" altLang="zh-CN" sz="2400" b="0" i="1" dirty="0">
                          <a:solidFill>
                            <a:srgbClr val="C00000"/>
                          </a:solidFill>
                          <a:latin typeface="Cambria Math" panose="02040503050406030204" pitchFamily="18" charset="0"/>
                          <a:ea typeface="Cambria Math" panose="02040503050406030204" pitchFamily="18" charset="0"/>
                          <a:sym typeface="Roboto Regular"/>
                        </a:rPr>
                        <m:t>𝜖</m:t>
                      </m:r>
                      <m:r>
                        <m:rPr>
                          <m:sty m:val="p"/>
                        </m:rPr>
                        <a:rPr lang="en-US" altLang="zh-CN" sz="2400" i="1" dirty="0">
                          <a:solidFill>
                            <a:srgbClr val="C00000"/>
                          </a:solidFill>
                          <a:latin typeface="Cambria Math" panose="02040503050406030204" pitchFamily="18" charset="0"/>
                          <a:ea typeface="Cambria Math" panose="02040503050406030204" pitchFamily="18" charset="0"/>
                          <a:sym typeface="Roboto Regular"/>
                        </a:rPr>
                        <m:t>sign</m:t>
                      </m:r>
                      <m:d>
                        <m:dPr>
                          <m:begChr m:val="{"/>
                          <m:endChr m:val="}"/>
                          <m:ctrlPr>
                            <a:rPr lang="en-US" altLang="zh-CN" sz="2400" b="0" i="1" dirty="0">
                              <a:solidFill>
                                <a:srgbClr val="C00000"/>
                              </a:solidFill>
                              <a:latin typeface="Cambria Math" panose="02040503050406030204" pitchFamily="18" charset="0"/>
                              <a:ea typeface="Cambria Math" panose="02040503050406030204" pitchFamily="18" charset="0"/>
                              <a:sym typeface="Roboto Regular"/>
                            </a:rPr>
                          </m:ctrlPr>
                        </m:dPr>
                        <m:e>
                          <m:sSub>
                            <m:sSubPr>
                              <m:ctrlPr>
                                <a:rPr lang="en-US" altLang="zh-CN" sz="2400" i="1" dirty="0">
                                  <a:solidFill>
                                    <a:srgbClr val="C00000"/>
                                  </a:solidFill>
                                  <a:latin typeface="Cambria Math" panose="02040503050406030204" pitchFamily="18" charset="0"/>
                                  <a:ea typeface="Cambria Math" panose="02040503050406030204" pitchFamily="18" charset="0"/>
                                  <a:sym typeface="Roboto Regular"/>
                                </a:rPr>
                              </m:ctrlPr>
                            </m:sSubPr>
                            <m:e>
                              <m:r>
                                <m:rPr>
                                  <m:sty m:val="p"/>
                                </m:rPr>
                                <a:rPr lang="en-US" altLang="zh-CN" sz="2400" dirty="0">
                                  <a:solidFill>
                                    <a:srgbClr val="C00000"/>
                                  </a:solidFill>
                                  <a:latin typeface="Cambria Math" panose="02040503050406030204" pitchFamily="18" charset="0"/>
                                  <a:ea typeface="Cambria Math" panose="02040503050406030204" pitchFamily="18" charset="0"/>
                                  <a:sym typeface="Roboto Regular"/>
                                </a:rPr>
                                <m:t>∇</m:t>
                              </m:r>
                            </m:e>
                            <m:sub>
                              <m:r>
                                <a:rPr lang="en-US" altLang="zh-CN" sz="2400" b="1" i="1" dirty="0">
                                  <a:solidFill>
                                    <a:srgbClr val="C00000"/>
                                  </a:solidFill>
                                  <a:latin typeface="Cambria Math" panose="02040503050406030204" pitchFamily="18" charset="0"/>
                                  <a:ea typeface="Cambria Math" panose="02040503050406030204" pitchFamily="18" charset="0"/>
                                  <a:sym typeface="Roboto Regular"/>
                                </a:rPr>
                                <m:t>𝑿</m:t>
                              </m:r>
                            </m:sub>
                          </m:sSub>
                          <m:r>
                            <a:rPr lang="en-US" altLang="zh-CN" sz="2400" i="1" dirty="0">
                              <a:solidFill>
                                <a:srgbClr val="C00000"/>
                              </a:solidFill>
                              <a:latin typeface="Cambria Math" panose="02040503050406030204" pitchFamily="18" charset="0"/>
                              <a:ea typeface="Cambria Math" panose="02040503050406030204" pitchFamily="18" charset="0"/>
                              <a:sym typeface="Roboto Regular"/>
                            </a:rPr>
                            <m:t>𝐽</m:t>
                          </m:r>
                          <m:d>
                            <m:dPr>
                              <m:ctrlPr>
                                <a:rPr lang="en-US" altLang="zh-CN" sz="2400" i="1" dirty="0">
                                  <a:solidFill>
                                    <a:srgbClr val="C00000"/>
                                  </a:solidFill>
                                  <a:latin typeface="Cambria Math" panose="02040503050406030204" pitchFamily="18" charset="0"/>
                                  <a:ea typeface="Cambria Math" panose="02040503050406030204" pitchFamily="18" charset="0"/>
                                  <a:sym typeface="Roboto Regular"/>
                                </a:rPr>
                              </m:ctrlPr>
                            </m:dPr>
                            <m:e>
                              <m:r>
                                <a:rPr lang="en-US" altLang="zh-CN" sz="2400" b="1" i="1" dirty="0">
                                  <a:solidFill>
                                    <a:srgbClr val="C00000"/>
                                  </a:solidFill>
                                  <a:latin typeface="Cambria Math" panose="02040503050406030204" pitchFamily="18" charset="0"/>
                                  <a:ea typeface="Cambria Math" panose="02040503050406030204" pitchFamily="18" charset="0"/>
                                  <a:sym typeface="Roboto Regular"/>
                                </a:rPr>
                                <m:t>𝑿</m:t>
                              </m:r>
                              <m:r>
                                <a:rPr lang="en-US" altLang="zh-CN" sz="2400" i="1" dirty="0">
                                  <a:solidFill>
                                    <a:srgbClr val="C00000"/>
                                  </a:solidFill>
                                  <a:latin typeface="Cambria Math" panose="02040503050406030204" pitchFamily="18" charset="0"/>
                                  <a:ea typeface="Cambria Math" panose="02040503050406030204" pitchFamily="18" charset="0"/>
                                  <a:sym typeface="Roboto Regular"/>
                                </a:rPr>
                                <m:t>,</m:t>
                              </m:r>
                              <m:sSub>
                                <m:sSubPr>
                                  <m:ctrlPr>
                                    <a:rPr lang="en-US" altLang="zh-CN" sz="2400" i="1" dirty="0">
                                      <a:solidFill>
                                        <a:srgbClr val="C00000"/>
                                      </a:solidFill>
                                      <a:latin typeface="Cambria Math" panose="02040503050406030204" pitchFamily="18" charset="0"/>
                                      <a:ea typeface="Cambria Math" panose="02040503050406030204" pitchFamily="18" charset="0"/>
                                      <a:sym typeface="Roboto Regular"/>
                                    </a:rPr>
                                  </m:ctrlPr>
                                </m:sSubPr>
                                <m:e>
                                  <m:r>
                                    <a:rPr lang="en-US" altLang="zh-CN" sz="2400" i="1" dirty="0">
                                      <a:solidFill>
                                        <a:srgbClr val="C00000"/>
                                      </a:solidFill>
                                      <a:latin typeface="Cambria Math" panose="02040503050406030204" pitchFamily="18" charset="0"/>
                                      <a:ea typeface="Cambria Math" panose="02040503050406030204" pitchFamily="18" charset="0"/>
                                      <a:sym typeface="Roboto Regular"/>
                                    </a:rPr>
                                    <m:t>𝑦</m:t>
                                  </m:r>
                                </m:e>
                                <m:sub>
                                  <m:r>
                                    <a:rPr lang="en-US" altLang="zh-CN" sz="2400" i="1" dirty="0">
                                      <a:solidFill>
                                        <a:srgbClr val="C00000"/>
                                      </a:solidFill>
                                      <a:latin typeface="Cambria Math" panose="02040503050406030204" pitchFamily="18" charset="0"/>
                                      <a:ea typeface="Cambria Math" panose="02040503050406030204" pitchFamily="18" charset="0"/>
                                      <a:sym typeface="Roboto Regular"/>
                                    </a:rPr>
                                    <m:t>𝑡𝑟𝑢𝑒</m:t>
                                  </m:r>
                                </m:sub>
                              </m:sSub>
                            </m:e>
                          </m:d>
                        </m:e>
                      </m:d>
                    </m:oMath>
                  </m:oMathPara>
                </a14:m>
                <a:endParaRPr lang="zh-CN" altLang="en-US" sz="2400" dirty="0">
                  <a:latin typeface="SimHei" panose="02010609060101010101" pitchFamily="49" charset="-122"/>
                  <a:ea typeface="SimHei" panose="02010609060101010101" pitchFamily="49" charset="-122"/>
                  <a:sym typeface="Roboto Regular"/>
                </a:endParaRPr>
              </a:p>
            </p:txBody>
          </p:sp>
        </mc:Choice>
        <mc:Fallback xmlns="">
          <p:sp>
            <p:nvSpPr>
              <p:cNvPr id="3" name="文本框 2">
                <a:extLst>
                  <a:ext uri="{FF2B5EF4-FFF2-40B4-BE49-F238E27FC236}">
                    <a16:creationId xmlns:a16="http://schemas.microsoft.com/office/drawing/2014/main" id="{F1F76EDF-0233-A84F-B071-FC96E67A6490}"/>
                  </a:ext>
                </a:extLst>
              </p:cNvPr>
              <p:cNvSpPr txBox="1">
                <a:spLocks noRot="1" noChangeAspect="1" noMove="1" noResize="1" noEditPoints="1" noAdjustHandles="1" noChangeArrowheads="1" noChangeShapeType="1" noTextEdit="1"/>
              </p:cNvSpPr>
              <p:nvPr/>
            </p:nvSpPr>
            <p:spPr>
              <a:xfrm>
                <a:off x="346600" y="923326"/>
                <a:ext cx="11498799" cy="2318135"/>
              </a:xfrm>
              <a:prstGeom prst="rect">
                <a:avLst/>
              </a:prstGeom>
              <a:blipFill>
                <a:blip r:embed="rId3"/>
                <a:stretch>
                  <a:fillRect l="-883" r="-883"/>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BE9E593E-FA26-754D-B696-9BC0B9BCB347}"/>
              </a:ext>
            </a:extLst>
          </p:cNvPr>
          <p:cNvPicPr>
            <a:picLocks noChangeAspect="1"/>
          </p:cNvPicPr>
          <p:nvPr/>
        </p:nvPicPr>
        <p:blipFill>
          <a:blip r:embed="rId4"/>
          <a:stretch>
            <a:fillRect/>
          </a:stretch>
        </p:blipFill>
        <p:spPr>
          <a:xfrm>
            <a:off x="1998973" y="3401346"/>
            <a:ext cx="1765300" cy="1752600"/>
          </a:xfrm>
          <a:prstGeom prst="rect">
            <a:avLst/>
          </a:prstGeom>
        </p:spPr>
      </p:pic>
      <p:pic>
        <p:nvPicPr>
          <p:cNvPr id="16" name="图片 15">
            <a:extLst>
              <a:ext uri="{FF2B5EF4-FFF2-40B4-BE49-F238E27FC236}">
                <a16:creationId xmlns:a16="http://schemas.microsoft.com/office/drawing/2014/main" id="{3DDABD19-1658-FF4E-A79A-5A3A98D46037}"/>
              </a:ext>
            </a:extLst>
          </p:cNvPr>
          <p:cNvPicPr>
            <a:picLocks noChangeAspect="1"/>
          </p:cNvPicPr>
          <p:nvPr/>
        </p:nvPicPr>
        <p:blipFill>
          <a:blip r:embed="rId5"/>
          <a:stretch>
            <a:fillRect/>
          </a:stretch>
        </p:blipFill>
        <p:spPr>
          <a:xfrm>
            <a:off x="5005401" y="3420396"/>
            <a:ext cx="1701800" cy="1689100"/>
          </a:xfrm>
          <a:prstGeom prst="rect">
            <a:avLst/>
          </a:prstGeom>
        </p:spPr>
      </p:pic>
      <p:pic>
        <p:nvPicPr>
          <p:cNvPr id="17" name="图片 16">
            <a:extLst>
              <a:ext uri="{FF2B5EF4-FFF2-40B4-BE49-F238E27FC236}">
                <a16:creationId xmlns:a16="http://schemas.microsoft.com/office/drawing/2014/main" id="{0F9DBF66-3ABD-3542-AF05-8370CB07DFFF}"/>
              </a:ext>
            </a:extLst>
          </p:cNvPr>
          <p:cNvPicPr>
            <a:picLocks noChangeAspect="1"/>
          </p:cNvPicPr>
          <p:nvPr/>
        </p:nvPicPr>
        <p:blipFill>
          <a:blip r:embed="rId6"/>
          <a:stretch>
            <a:fillRect/>
          </a:stretch>
        </p:blipFill>
        <p:spPr>
          <a:xfrm>
            <a:off x="7948329" y="3445796"/>
            <a:ext cx="1701800" cy="1663700"/>
          </a:xfrm>
          <a:prstGeom prst="rect">
            <a:avLst/>
          </a:prstGeom>
        </p:spPr>
      </p:pic>
      <p:sp>
        <p:nvSpPr>
          <p:cNvPr id="18" name="文本框 17">
            <a:extLst>
              <a:ext uri="{FF2B5EF4-FFF2-40B4-BE49-F238E27FC236}">
                <a16:creationId xmlns:a16="http://schemas.microsoft.com/office/drawing/2014/main" id="{BDA4677F-748B-A949-A7FA-471A349B4C4C}"/>
              </a:ext>
            </a:extLst>
          </p:cNvPr>
          <p:cNvSpPr txBox="1"/>
          <p:nvPr/>
        </p:nvSpPr>
        <p:spPr>
          <a:xfrm>
            <a:off x="4172913" y="3998310"/>
            <a:ext cx="461596" cy="584775"/>
          </a:xfrm>
          <a:prstGeom prst="rect">
            <a:avLst/>
          </a:prstGeom>
          <a:noFill/>
        </p:spPr>
        <p:txBody>
          <a:bodyPr wrap="square">
            <a:spAutoFit/>
          </a:bodyPr>
          <a:lstStyle/>
          <a:p>
            <a:r>
              <a:rPr lang="en-US" altLang="zh-CN" sz="3200" dirty="0">
                <a:latin typeface="SimHei" panose="02010609060101010101" pitchFamily="49" charset="-122"/>
                <a:ea typeface="SimHei" panose="02010609060101010101" pitchFamily="49" charset="-122"/>
              </a:rPr>
              <a:t>+</a:t>
            </a:r>
            <a:endParaRPr lang="zh-CN" altLang="en-US" sz="3200"/>
          </a:p>
        </p:txBody>
      </p:sp>
      <p:sp>
        <p:nvSpPr>
          <p:cNvPr id="19" name="文本框 18">
            <a:extLst>
              <a:ext uri="{FF2B5EF4-FFF2-40B4-BE49-F238E27FC236}">
                <a16:creationId xmlns:a16="http://schemas.microsoft.com/office/drawing/2014/main" id="{EB0AD924-7DE8-2D4C-B5D4-73DF8CCB04FA}"/>
              </a:ext>
            </a:extLst>
          </p:cNvPr>
          <p:cNvSpPr txBox="1"/>
          <p:nvPr/>
        </p:nvSpPr>
        <p:spPr>
          <a:xfrm>
            <a:off x="7115841" y="3998310"/>
            <a:ext cx="461596" cy="584775"/>
          </a:xfrm>
          <a:prstGeom prst="rect">
            <a:avLst/>
          </a:prstGeom>
          <a:noFill/>
        </p:spPr>
        <p:txBody>
          <a:bodyPr wrap="square">
            <a:spAutoFit/>
          </a:bodyPr>
          <a:lstStyle/>
          <a:p>
            <a:r>
              <a:rPr lang="en-US" altLang="zh-CN" sz="3200" dirty="0">
                <a:latin typeface="SimHei" panose="02010609060101010101" pitchFamily="49" charset="-122"/>
                <a:ea typeface="SimHei" panose="02010609060101010101" pitchFamily="49" charset="-122"/>
              </a:rPr>
              <a:t>=</a:t>
            </a:r>
            <a:endParaRPr lang="zh-CN" altLang="en-US" sz="3200"/>
          </a:p>
        </p:txBody>
      </p:sp>
      <p:sp>
        <p:nvSpPr>
          <p:cNvPr id="20" name="文本框 19">
            <a:extLst>
              <a:ext uri="{FF2B5EF4-FFF2-40B4-BE49-F238E27FC236}">
                <a16:creationId xmlns:a16="http://schemas.microsoft.com/office/drawing/2014/main" id="{E7555103-5301-C944-9092-8A2FB0C5619A}"/>
              </a:ext>
            </a:extLst>
          </p:cNvPr>
          <p:cNvSpPr txBox="1"/>
          <p:nvPr/>
        </p:nvSpPr>
        <p:spPr>
          <a:xfrm>
            <a:off x="2304564" y="5543101"/>
            <a:ext cx="1084450" cy="461665"/>
          </a:xfrm>
          <a:prstGeom prst="rect">
            <a:avLst/>
          </a:prstGeom>
          <a:noFill/>
        </p:spPr>
        <p:txBody>
          <a:bodyPr wrap="square">
            <a:spAutoFit/>
          </a:bodyPr>
          <a:lstStyle/>
          <a:p>
            <a:pPr algn="ctr"/>
            <a:r>
              <a:rPr lang="zh-CN" altLang="en-US" sz="2400" dirty="0">
                <a:latin typeface="Arial" panose="020B0604020202020204" pitchFamily="34" charset="0"/>
                <a:ea typeface="SimHei" panose="02010609060101010101" pitchFamily="49" charset="-122"/>
                <a:cs typeface="Arial" panose="020B0604020202020204" pitchFamily="34" charset="0"/>
              </a:rPr>
              <a:t>熊猫</a:t>
            </a:r>
            <a:endParaRPr lang="zh-CN" altLang="en-US" sz="240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71ACACD7-E3C6-D54E-A98F-282B5741EBE7}"/>
              </a:ext>
            </a:extLst>
          </p:cNvPr>
          <p:cNvSpPr txBox="1"/>
          <p:nvPr/>
        </p:nvSpPr>
        <p:spPr>
          <a:xfrm>
            <a:off x="2304564" y="6004766"/>
            <a:ext cx="1084450" cy="461665"/>
          </a:xfrm>
          <a:prstGeom prst="rect">
            <a:avLst/>
          </a:prstGeom>
          <a:noFill/>
        </p:spPr>
        <p:txBody>
          <a:bodyPr wrap="square">
            <a:spAutoFit/>
          </a:bodyPr>
          <a:lstStyle/>
          <a:p>
            <a:r>
              <a:rPr lang="en-US" altLang="zh-CN" sz="2400" dirty="0">
                <a:latin typeface="Arial" panose="020B0604020202020204" pitchFamily="34" charset="0"/>
                <a:ea typeface="SimHei" panose="02010609060101010101" pitchFamily="49" charset="-122"/>
                <a:cs typeface="Arial" panose="020B0604020202020204" pitchFamily="34" charset="0"/>
              </a:rPr>
              <a:t>57.5%</a:t>
            </a:r>
            <a:endParaRPr lang="zh-CN" altLang="en-US" sz="240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B144ECBF-D103-FE47-9D72-6FF4B2386E9F}"/>
              </a:ext>
            </a:extLst>
          </p:cNvPr>
          <p:cNvSpPr txBox="1"/>
          <p:nvPr/>
        </p:nvSpPr>
        <p:spPr>
          <a:xfrm>
            <a:off x="5159576" y="5543144"/>
            <a:ext cx="1323782" cy="461665"/>
          </a:xfrm>
          <a:prstGeom prst="rect">
            <a:avLst/>
          </a:prstGeom>
          <a:noFill/>
        </p:spPr>
        <p:txBody>
          <a:bodyPr wrap="square">
            <a:spAutoFit/>
          </a:bodyPr>
          <a:lstStyle/>
          <a:p>
            <a:pPr algn="ctr"/>
            <a:r>
              <a:rPr lang="zh-CN" altLang="en-US" sz="2400">
                <a:solidFill>
                  <a:srgbClr val="000000"/>
                </a:solidFill>
                <a:latin typeface="PingFang SC" panose="020B0400000000000000" pitchFamily="34" charset="-122"/>
                <a:ea typeface="PingFang SC" panose="020B0400000000000000" pitchFamily="34" charset="-122"/>
              </a:rPr>
              <a:t>线虫</a:t>
            </a:r>
            <a:endParaRPr lang="en-US" altLang="zh-CN" sz="2400" dirty="0">
              <a:latin typeface="Arial" panose="020B0604020202020204" pitchFamily="34" charset="0"/>
              <a:ea typeface="SimHei" panose="02010609060101010101" pitchFamily="49" charset="-122"/>
              <a:cs typeface="Arial" panose="020B0604020202020204" pitchFamily="34" charset="0"/>
            </a:endParaRPr>
          </a:p>
        </p:txBody>
      </p:sp>
      <p:sp>
        <p:nvSpPr>
          <p:cNvPr id="23" name="文本框 22">
            <a:extLst>
              <a:ext uri="{FF2B5EF4-FFF2-40B4-BE49-F238E27FC236}">
                <a16:creationId xmlns:a16="http://schemas.microsoft.com/office/drawing/2014/main" id="{79D3C678-1828-234F-B9B0-872106E2F21F}"/>
              </a:ext>
            </a:extLst>
          </p:cNvPr>
          <p:cNvSpPr txBox="1"/>
          <p:nvPr/>
        </p:nvSpPr>
        <p:spPr>
          <a:xfrm>
            <a:off x="5279242" y="6004765"/>
            <a:ext cx="1084450" cy="461665"/>
          </a:xfrm>
          <a:prstGeom prst="rect">
            <a:avLst/>
          </a:prstGeom>
          <a:noFill/>
        </p:spPr>
        <p:txBody>
          <a:bodyPr wrap="square">
            <a:spAutoFit/>
          </a:bodyPr>
          <a:lstStyle/>
          <a:p>
            <a:pPr algn="ctr"/>
            <a:r>
              <a:rPr lang="en-US" altLang="zh-CN" sz="2400" dirty="0">
                <a:latin typeface="Arial" panose="020B0604020202020204" pitchFamily="34" charset="0"/>
                <a:ea typeface="SimHei" panose="02010609060101010101" pitchFamily="49" charset="-122"/>
                <a:cs typeface="Arial" panose="020B0604020202020204" pitchFamily="34" charset="0"/>
              </a:rPr>
              <a:t>8.2%</a:t>
            </a:r>
            <a:endParaRPr lang="zh-CN" altLang="en-US" sz="240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BC479218-423A-7A4D-A823-922AE024DEC9}"/>
              </a:ext>
            </a:extLst>
          </p:cNvPr>
          <p:cNvSpPr txBox="1"/>
          <p:nvPr/>
        </p:nvSpPr>
        <p:spPr>
          <a:xfrm>
            <a:off x="8198807" y="5543101"/>
            <a:ext cx="1220212" cy="461665"/>
          </a:xfrm>
          <a:prstGeom prst="rect">
            <a:avLst/>
          </a:prstGeom>
          <a:noFill/>
        </p:spPr>
        <p:txBody>
          <a:bodyPr wrap="square">
            <a:spAutoFit/>
          </a:bodyPr>
          <a:lstStyle/>
          <a:p>
            <a:pPr algn="ctr"/>
            <a:r>
              <a:rPr lang="zh-CN" altLang="en-US" sz="2400" dirty="0">
                <a:latin typeface="Arial" panose="020B0604020202020204" pitchFamily="34" charset="0"/>
                <a:ea typeface="SimHei" panose="02010609060101010101" pitchFamily="49" charset="-122"/>
                <a:cs typeface="Arial" panose="020B0604020202020204" pitchFamily="34" charset="0"/>
              </a:rPr>
              <a:t>长臂猿</a:t>
            </a:r>
            <a:endParaRPr lang="zh-CN" altLang="en-US" sz="240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2DA43937-EBC6-FC4D-B96F-D40F5EF84C33}"/>
              </a:ext>
            </a:extLst>
          </p:cNvPr>
          <p:cNvSpPr txBox="1"/>
          <p:nvPr/>
        </p:nvSpPr>
        <p:spPr>
          <a:xfrm>
            <a:off x="8334569" y="6004765"/>
            <a:ext cx="1084450" cy="461665"/>
          </a:xfrm>
          <a:prstGeom prst="rect">
            <a:avLst/>
          </a:prstGeom>
          <a:noFill/>
        </p:spPr>
        <p:txBody>
          <a:bodyPr wrap="square">
            <a:spAutoFit/>
          </a:bodyPr>
          <a:lstStyle/>
          <a:p>
            <a:r>
              <a:rPr lang="en-US" altLang="zh-CN" sz="2400" dirty="0">
                <a:latin typeface="Arial" panose="020B0604020202020204" pitchFamily="34" charset="0"/>
                <a:ea typeface="SimHei" panose="02010609060101010101" pitchFamily="49" charset="-122"/>
                <a:cs typeface="Arial" panose="020B0604020202020204" pitchFamily="34" charset="0"/>
              </a:rPr>
              <a:t>99.3%</a:t>
            </a:r>
            <a:endParaRPr lang="zh-CN" altLang="en-US" sz="24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4627AC8-4DC0-774F-A58E-0BDF7DEB358E}"/>
                  </a:ext>
                </a:extLst>
              </p:cNvPr>
              <p:cNvSpPr txBox="1"/>
              <p:nvPr/>
            </p:nvSpPr>
            <p:spPr>
              <a:xfrm>
                <a:off x="2671153" y="5160568"/>
                <a:ext cx="3512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1" dirty="0">
                          <a:latin typeface="Cambria Math" panose="02040503050406030204" pitchFamily="18" charset="0"/>
                          <a:ea typeface="SimHei" panose="02010609060101010101" pitchFamily="49" charset="-122"/>
                          <a:sym typeface="Roboto Regular"/>
                        </a:rPr>
                        <m:t>𝑿</m:t>
                      </m:r>
                    </m:oMath>
                  </m:oMathPara>
                </a14:m>
                <a:endParaRPr lang="zh-CN" altLang="en-US"/>
              </a:p>
            </p:txBody>
          </p:sp>
        </mc:Choice>
        <mc:Fallback xmlns="">
          <p:sp>
            <p:nvSpPr>
              <p:cNvPr id="27" name="文本框 26">
                <a:extLst>
                  <a:ext uri="{FF2B5EF4-FFF2-40B4-BE49-F238E27FC236}">
                    <a16:creationId xmlns:a16="http://schemas.microsoft.com/office/drawing/2014/main" id="{24627AC8-4DC0-774F-A58E-0BDF7DEB358E}"/>
                  </a:ext>
                </a:extLst>
              </p:cNvPr>
              <p:cNvSpPr txBox="1">
                <a:spLocks noRot="1" noChangeAspect="1" noMove="1" noResize="1" noEditPoints="1" noAdjustHandles="1" noChangeArrowheads="1" noChangeShapeType="1" noTextEdit="1"/>
              </p:cNvSpPr>
              <p:nvPr/>
            </p:nvSpPr>
            <p:spPr>
              <a:xfrm>
                <a:off x="2671153" y="5160568"/>
                <a:ext cx="35127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741C057-A238-3E44-8A29-186978C9265C}"/>
                  </a:ext>
                </a:extLst>
              </p:cNvPr>
              <p:cNvSpPr txBox="1"/>
              <p:nvPr/>
            </p:nvSpPr>
            <p:spPr>
              <a:xfrm>
                <a:off x="4700717" y="5160568"/>
                <a:ext cx="22415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dirty="0">
                          <a:latin typeface="Cambria Math" panose="02040503050406030204" pitchFamily="18" charset="0"/>
                          <a:ea typeface="Cambria Math" panose="02040503050406030204" pitchFamily="18" charset="0"/>
                          <a:sym typeface="Roboto Regular"/>
                        </a:rPr>
                        <m:t>𝜖</m:t>
                      </m:r>
                      <m:r>
                        <m:rPr>
                          <m:sty m:val="p"/>
                        </m:rPr>
                        <a:rPr lang="en-US" altLang="zh-CN" sz="1800" i="1" dirty="0">
                          <a:latin typeface="Cambria Math" panose="02040503050406030204" pitchFamily="18" charset="0"/>
                          <a:ea typeface="Cambria Math" panose="02040503050406030204" pitchFamily="18" charset="0"/>
                          <a:sym typeface="Roboto Regular"/>
                        </a:rPr>
                        <m:t>sign</m:t>
                      </m:r>
                      <m:d>
                        <m:dPr>
                          <m:ctrlPr>
                            <a:rPr lang="en-US" altLang="zh-CN" sz="1800" b="0" i="1" dirty="0">
                              <a:latin typeface="Cambria Math" panose="02040503050406030204" pitchFamily="18" charset="0"/>
                              <a:ea typeface="Cambria Math" panose="02040503050406030204" pitchFamily="18" charset="0"/>
                              <a:sym typeface="Roboto Regular"/>
                            </a:rPr>
                          </m:ctrlPr>
                        </m:dPr>
                        <m:e>
                          <m:sSub>
                            <m:sSubPr>
                              <m:ctrlPr>
                                <a:rPr lang="en-US" altLang="zh-CN" sz="1800" b="0" i="1" dirty="0">
                                  <a:latin typeface="Cambria Math" panose="02040503050406030204" pitchFamily="18" charset="0"/>
                                  <a:ea typeface="Cambria Math" panose="02040503050406030204" pitchFamily="18" charset="0"/>
                                  <a:sym typeface="Roboto Regular"/>
                                </a:rPr>
                              </m:ctrlPr>
                            </m:sSubPr>
                            <m:e>
                              <m:r>
                                <m:rPr>
                                  <m:sty m:val="p"/>
                                </m:rPr>
                                <a:rPr lang="en-US" altLang="zh-CN" sz="1800" b="0" i="0" dirty="0">
                                  <a:latin typeface="Cambria Math" panose="02040503050406030204" pitchFamily="18" charset="0"/>
                                  <a:ea typeface="Cambria Math" panose="02040503050406030204" pitchFamily="18" charset="0"/>
                                  <a:sym typeface="Roboto Regular"/>
                                </a:rPr>
                                <m:t>∇</m:t>
                              </m:r>
                            </m:e>
                            <m:sub>
                              <m:r>
                                <a:rPr lang="en-US" altLang="zh-CN" sz="1800" b="1" i="1" dirty="0">
                                  <a:latin typeface="Cambria Math" panose="02040503050406030204" pitchFamily="18" charset="0"/>
                                  <a:ea typeface="Cambria Math" panose="02040503050406030204" pitchFamily="18" charset="0"/>
                                  <a:sym typeface="Roboto Regular"/>
                                </a:rPr>
                                <m:t>𝑿</m:t>
                              </m:r>
                            </m:sub>
                          </m:sSub>
                          <m:r>
                            <a:rPr lang="en-US" altLang="zh-CN" sz="1800" b="0" i="1" dirty="0">
                              <a:latin typeface="Cambria Math" panose="02040503050406030204" pitchFamily="18" charset="0"/>
                              <a:ea typeface="Cambria Math" panose="02040503050406030204" pitchFamily="18" charset="0"/>
                              <a:sym typeface="Roboto Regular"/>
                            </a:rPr>
                            <m:t>𝐽</m:t>
                          </m:r>
                          <m:r>
                            <a:rPr lang="en-US" altLang="zh-CN" sz="1800" b="0" i="1" dirty="0">
                              <a:latin typeface="Cambria Math" panose="02040503050406030204" pitchFamily="18" charset="0"/>
                              <a:ea typeface="Cambria Math" panose="02040503050406030204" pitchFamily="18" charset="0"/>
                              <a:sym typeface="Roboto Regular"/>
                            </a:rPr>
                            <m:t>(</m:t>
                          </m:r>
                          <m:r>
                            <a:rPr lang="en-US" altLang="zh-CN" sz="1800" b="1" i="1" dirty="0">
                              <a:latin typeface="Cambria Math" panose="02040503050406030204" pitchFamily="18" charset="0"/>
                              <a:ea typeface="Cambria Math" panose="02040503050406030204" pitchFamily="18" charset="0"/>
                              <a:sym typeface="Roboto Regular"/>
                            </a:rPr>
                            <m:t>𝑿</m:t>
                          </m:r>
                          <m:r>
                            <a:rPr lang="en-US" altLang="zh-CN" sz="1800" b="0" i="1" dirty="0">
                              <a:latin typeface="Cambria Math" panose="02040503050406030204" pitchFamily="18" charset="0"/>
                              <a:ea typeface="Cambria Math" panose="02040503050406030204" pitchFamily="18" charset="0"/>
                              <a:sym typeface="Roboto Regular"/>
                            </a:rPr>
                            <m:t>,</m:t>
                          </m:r>
                          <m:sSub>
                            <m:sSubPr>
                              <m:ctrlPr>
                                <a:rPr lang="en-US" altLang="zh-CN" sz="1800" b="0" i="1" dirty="0">
                                  <a:latin typeface="Cambria Math" panose="02040503050406030204" pitchFamily="18" charset="0"/>
                                  <a:ea typeface="Cambria Math" panose="02040503050406030204" pitchFamily="18" charset="0"/>
                                  <a:sym typeface="Roboto Regular"/>
                                </a:rPr>
                              </m:ctrlPr>
                            </m:sSubPr>
                            <m:e>
                              <m:r>
                                <a:rPr lang="en-US" altLang="zh-CN" sz="1800" b="0" i="1" dirty="0">
                                  <a:latin typeface="Cambria Math" panose="02040503050406030204" pitchFamily="18" charset="0"/>
                                  <a:ea typeface="Cambria Math" panose="02040503050406030204" pitchFamily="18" charset="0"/>
                                  <a:sym typeface="Roboto Regular"/>
                                </a:rPr>
                                <m:t>𝑦</m:t>
                              </m:r>
                            </m:e>
                            <m:sub>
                              <m:r>
                                <a:rPr lang="en-US" altLang="zh-CN" sz="1800" b="0" i="1" dirty="0">
                                  <a:latin typeface="Cambria Math" panose="02040503050406030204" pitchFamily="18" charset="0"/>
                                  <a:ea typeface="Cambria Math" panose="02040503050406030204" pitchFamily="18" charset="0"/>
                                  <a:sym typeface="Roboto Regular"/>
                                </a:rPr>
                                <m:t>𝑡𝑟𝑢𝑒</m:t>
                              </m:r>
                            </m:sub>
                          </m:sSub>
                          <m:r>
                            <a:rPr lang="en-US" altLang="zh-CN" sz="1800" b="0" i="1" dirty="0">
                              <a:latin typeface="Cambria Math" panose="02040503050406030204" pitchFamily="18" charset="0"/>
                              <a:ea typeface="Cambria Math" panose="02040503050406030204" pitchFamily="18" charset="0"/>
                              <a:sym typeface="Roboto Regular"/>
                            </a:rPr>
                            <m:t>)</m:t>
                          </m:r>
                        </m:e>
                      </m:d>
                    </m:oMath>
                  </m:oMathPara>
                </a14:m>
                <a:endParaRPr lang="zh-CN" altLang="en-US"/>
              </a:p>
            </p:txBody>
          </p:sp>
        </mc:Choice>
        <mc:Fallback xmlns="">
          <p:sp>
            <p:nvSpPr>
              <p:cNvPr id="29" name="文本框 28">
                <a:extLst>
                  <a:ext uri="{FF2B5EF4-FFF2-40B4-BE49-F238E27FC236}">
                    <a16:creationId xmlns:a16="http://schemas.microsoft.com/office/drawing/2014/main" id="{F741C057-A238-3E44-8A29-186978C9265C}"/>
                  </a:ext>
                </a:extLst>
              </p:cNvPr>
              <p:cNvSpPr txBox="1">
                <a:spLocks noRot="1" noChangeAspect="1" noMove="1" noResize="1" noEditPoints="1" noAdjustHandles="1" noChangeArrowheads="1" noChangeShapeType="1" noTextEdit="1"/>
              </p:cNvSpPr>
              <p:nvPr/>
            </p:nvSpPr>
            <p:spPr>
              <a:xfrm>
                <a:off x="4700717" y="5160568"/>
                <a:ext cx="2241500" cy="369332"/>
              </a:xfrm>
              <a:prstGeom prst="rect">
                <a:avLst/>
              </a:prstGeom>
              <a:blipFill>
                <a:blip r:embed="rId8"/>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DC7260A5-EFD7-464B-B1DC-31D46DDECA8E}"/>
                  </a:ext>
                </a:extLst>
              </p:cNvPr>
              <p:cNvSpPr txBox="1"/>
              <p:nvPr/>
            </p:nvSpPr>
            <p:spPr>
              <a:xfrm>
                <a:off x="7476394" y="5160568"/>
                <a:ext cx="26650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1" dirty="0">
                          <a:latin typeface="Cambria Math" panose="02040503050406030204" pitchFamily="18" charset="0"/>
                          <a:ea typeface="SimHei" panose="02010609060101010101" pitchFamily="49" charset="-122"/>
                          <a:sym typeface="Roboto Regular"/>
                        </a:rPr>
                        <m:t>𝑿</m:t>
                      </m:r>
                      <m:r>
                        <a:rPr lang="en-US" altLang="zh-CN" sz="1800" b="0" i="1" dirty="0">
                          <a:latin typeface="Cambria Math" panose="02040503050406030204" pitchFamily="18" charset="0"/>
                          <a:ea typeface="SimHei" panose="02010609060101010101" pitchFamily="49" charset="-122"/>
                          <a:sym typeface="Roboto Regular"/>
                        </a:rPr>
                        <m:t>+</m:t>
                      </m:r>
                      <m:r>
                        <a:rPr lang="en-US" altLang="zh-CN" sz="1800" b="0" i="1" dirty="0">
                          <a:latin typeface="Cambria Math" panose="02040503050406030204" pitchFamily="18" charset="0"/>
                          <a:ea typeface="Cambria Math" panose="02040503050406030204" pitchFamily="18" charset="0"/>
                          <a:sym typeface="Roboto Regular"/>
                        </a:rPr>
                        <m:t>𝜖</m:t>
                      </m:r>
                      <m:r>
                        <m:rPr>
                          <m:sty m:val="p"/>
                        </m:rPr>
                        <a:rPr lang="en-US" altLang="zh-CN" sz="1800" i="1" dirty="0">
                          <a:latin typeface="Cambria Math" panose="02040503050406030204" pitchFamily="18" charset="0"/>
                          <a:ea typeface="Cambria Math" panose="02040503050406030204" pitchFamily="18" charset="0"/>
                          <a:sym typeface="Roboto Regular"/>
                        </a:rPr>
                        <m:t>sign</m:t>
                      </m:r>
                      <m:d>
                        <m:dPr>
                          <m:ctrlPr>
                            <a:rPr lang="en-US" altLang="zh-CN" sz="1800" b="0" i="1" dirty="0">
                              <a:latin typeface="Cambria Math" panose="02040503050406030204" pitchFamily="18" charset="0"/>
                              <a:ea typeface="Cambria Math" panose="02040503050406030204" pitchFamily="18" charset="0"/>
                              <a:sym typeface="Roboto Regular"/>
                            </a:rPr>
                          </m:ctrlPr>
                        </m:dPr>
                        <m:e>
                          <m:sSub>
                            <m:sSubPr>
                              <m:ctrlPr>
                                <a:rPr lang="en-US" altLang="zh-CN" sz="1800" b="0" i="1" dirty="0">
                                  <a:latin typeface="Cambria Math" panose="02040503050406030204" pitchFamily="18" charset="0"/>
                                  <a:ea typeface="Cambria Math" panose="02040503050406030204" pitchFamily="18" charset="0"/>
                                  <a:sym typeface="Roboto Regular"/>
                                </a:rPr>
                              </m:ctrlPr>
                            </m:sSubPr>
                            <m:e>
                              <m:r>
                                <m:rPr>
                                  <m:sty m:val="p"/>
                                </m:rPr>
                                <a:rPr lang="en-US" altLang="zh-CN" sz="1800" b="0" i="0" dirty="0">
                                  <a:latin typeface="Cambria Math" panose="02040503050406030204" pitchFamily="18" charset="0"/>
                                  <a:ea typeface="Cambria Math" panose="02040503050406030204" pitchFamily="18" charset="0"/>
                                  <a:sym typeface="Roboto Regular"/>
                                </a:rPr>
                                <m:t>∇</m:t>
                              </m:r>
                            </m:e>
                            <m:sub>
                              <m:r>
                                <a:rPr lang="en-US" altLang="zh-CN" sz="1800" b="1" i="1" dirty="0">
                                  <a:latin typeface="Cambria Math" panose="02040503050406030204" pitchFamily="18" charset="0"/>
                                  <a:ea typeface="Cambria Math" panose="02040503050406030204" pitchFamily="18" charset="0"/>
                                  <a:sym typeface="Roboto Regular"/>
                                </a:rPr>
                                <m:t>𝑿</m:t>
                              </m:r>
                            </m:sub>
                          </m:sSub>
                          <m:r>
                            <a:rPr lang="en-US" altLang="zh-CN" sz="1800" b="0" i="1" dirty="0">
                              <a:latin typeface="Cambria Math" panose="02040503050406030204" pitchFamily="18" charset="0"/>
                              <a:ea typeface="Cambria Math" panose="02040503050406030204" pitchFamily="18" charset="0"/>
                              <a:sym typeface="Roboto Regular"/>
                            </a:rPr>
                            <m:t>𝐽</m:t>
                          </m:r>
                          <m:r>
                            <a:rPr lang="en-US" altLang="zh-CN" sz="1800" b="0" i="1" dirty="0">
                              <a:latin typeface="Cambria Math" panose="02040503050406030204" pitchFamily="18" charset="0"/>
                              <a:ea typeface="Cambria Math" panose="02040503050406030204" pitchFamily="18" charset="0"/>
                              <a:sym typeface="Roboto Regular"/>
                            </a:rPr>
                            <m:t>(</m:t>
                          </m:r>
                          <m:r>
                            <a:rPr lang="en-US" altLang="zh-CN" sz="1800" b="1" i="1" dirty="0">
                              <a:latin typeface="Cambria Math" panose="02040503050406030204" pitchFamily="18" charset="0"/>
                              <a:ea typeface="Cambria Math" panose="02040503050406030204" pitchFamily="18" charset="0"/>
                              <a:sym typeface="Roboto Regular"/>
                            </a:rPr>
                            <m:t>𝑿</m:t>
                          </m:r>
                          <m:r>
                            <a:rPr lang="en-US" altLang="zh-CN" sz="1800" b="0" i="1" dirty="0">
                              <a:latin typeface="Cambria Math" panose="02040503050406030204" pitchFamily="18" charset="0"/>
                              <a:ea typeface="Cambria Math" panose="02040503050406030204" pitchFamily="18" charset="0"/>
                              <a:sym typeface="Roboto Regular"/>
                            </a:rPr>
                            <m:t>,</m:t>
                          </m:r>
                          <m:sSub>
                            <m:sSubPr>
                              <m:ctrlPr>
                                <a:rPr lang="en-US" altLang="zh-CN" sz="1800" b="0" i="1" dirty="0">
                                  <a:latin typeface="Cambria Math" panose="02040503050406030204" pitchFamily="18" charset="0"/>
                                  <a:ea typeface="Cambria Math" panose="02040503050406030204" pitchFamily="18" charset="0"/>
                                  <a:sym typeface="Roboto Regular"/>
                                </a:rPr>
                              </m:ctrlPr>
                            </m:sSubPr>
                            <m:e>
                              <m:r>
                                <a:rPr lang="en-US" altLang="zh-CN" sz="1800" b="0" i="1" dirty="0">
                                  <a:latin typeface="Cambria Math" panose="02040503050406030204" pitchFamily="18" charset="0"/>
                                  <a:ea typeface="Cambria Math" panose="02040503050406030204" pitchFamily="18" charset="0"/>
                                  <a:sym typeface="Roboto Regular"/>
                                </a:rPr>
                                <m:t>𝑦</m:t>
                              </m:r>
                            </m:e>
                            <m:sub>
                              <m:r>
                                <a:rPr lang="en-US" altLang="zh-CN" sz="1800" b="0" i="1" dirty="0">
                                  <a:latin typeface="Cambria Math" panose="02040503050406030204" pitchFamily="18" charset="0"/>
                                  <a:ea typeface="Cambria Math" panose="02040503050406030204" pitchFamily="18" charset="0"/>
                                  <a:sym typeface="Roboto Regular"/>
                                </a:rPr>
                                <m:t>𝑡𝑟𝑢𝑒</m:t>
                              </m:r>
                            </m:sub>
                          </m:sSub>
                          <m:r>
                            <a:rPr lang="en-US" altLang="zh-CN" sz="1800" b="0" i="1" dirty="0">
                              <a:latin typeface="Cambria Math" panose="02040503050406030204" pitchFamily="18" charset="0"/>
                              <a:ea typeface="Cambria Math" panose="02040503050406030204" pitchFamily="18" charset="0"/>
                              <a:sym typeface="Roboto Regular"/>
                            </a:rPr>
                            <m:t>)</m:t>
                          </m:r>
                        </m:e>
                      </m:d>
                    </m:oMath>
                  </m:oMathPara>
                </a14:m>
                <a:endParaRPr lang="zh-CN" altLang="en-US"/>
              </a:p>
            </p:txBody>
          </p:sp>
        </mc:Choice>
        <mc:Fallback xmlns="">
          <p:sp>
            <p:nvSpPr>
              <p:cNvPr id="31" name="文本框 30">
                <a:extLst>
                  <a:ext uri="{FF2B5EF4-FFF2-40B4-BE49-F238E27FC236}">
                    <a16:creationId xmlns:a16="http://schemas.microsoft.com/office/drawing/2014/main" id="{DC7260A5-EFD7-464B-B1DC-31D46DDECA8E}"/>
                  </a:ext>
                </a:extLst>
              </p:cNvPr>
              <p:cNvSpPr txBox="1">
                <a:spLocks noRot="1" noChangeAspect="1" noMove="1" noResize="1" noEditPoints="1" noAdjustHandles="1" noChangeArrowheads="1" noChangeShapeType="1" noTextEdit="1"/>
              </p:cNvSpPr>
              <p:nvPr/>
            </p:nvSpPr>
            <p:spPr>
              <a:xfrm>
                <a:off x="7476394" y="5160568"/>
                <a:ext cx="2665038" cy="369332"/>
              </a:xfrm>
              <a:prstGeom prst="rect">
                <a:avLst/>
              </a:prstGeom>
              <a:blipFill>
                <a:blip r:embed="rId9"/>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997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6" y="135612"/>
            <a:ext cx="9377026" cy="544007"/>
          </a:xfrm>
        </p:spPr>
        <p:txBody>
          <a:bodyPr>
            <a:normAutofit/>
          </a:bodyPr>
          <a:lstStyle/>
          <a:p>
            <a:r>
              <a:rPr kumimoji="1" lang="zh-CN" altLang="en-US"/>
              <a:t>对抗样本的生成</a:t>
            </a:r>
            <a:r>
              <a:rPr kumimoji="1" lang="en-US" altLang="zh-CN"/>
              <a:t>——BIM(Basic Iterative Method)</a:t>
            </a:r>
            <a:endParaRPr kumimoji="1"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1F76EDF-0233-A84F-B071-FC96E67A6490}"/>
                  </a:ext>
                </a:extLst>
              </p:cNvPr>
              <p:cNvSpPr txBox="1"/>
              <p:nvPr/>
            </p:nvSpPr>
            <p:spPr>
              <a:xfrm>
                <a:off x="346600" y="923326"/>
                <a:ext cx="11498799" cy="5240089"/>
              </a:xfrm>
              <a:prstGeom prst="rect">
                <a:avLst/>
              </a:prstGeom>
              <a:noFill/>
            </p:spPr>
            <p:txBody>
              <a:bodyPr wrap="square" rtlCol="0">
                <a:spAutoFit/>
              </a:bodyPr>
              <a:lstStyle/>
              <a:p>
                <a:pPr algn="just" defTabSz="411480" hangingPunct="0">
                  <a:lnSpc>
                    <a:spcPct val="200000"/>
                  </a:lnSpc>
                </a:pPr>
                <a:r>
                  <a:rPr lang="zh-CN" altLang="en-US" sz="2400" dirty="0">
                    <a:latin typeface="SimHei" panose="02010609060101010101" pitchFamily="49" charset="-122"/>
                    <a:ea typeface="SimHei" panose="02010609060101010101" pitchFamily="49" charset="-122"/>
                    <a:sym typeface="Roboto Regular"/>
                  </a:rPr>
                  <a:t>   </a:t>
                </a:r>
                <a:r>
                  <a:rPr lang="en-US" altLang="zh-CN" sz="2400" dirty="0">
                    <a:solidFill>
                      <a:srgbClr val="005493"/>
                    </a:solidFill>
                    <a:latin typeface="Arial" panose="020B0604020202020204" pitchFamily="34" charset="0"/>
                    <a:ea typeface="SimHei" panose="02010609060101010101" pitchFamily="49" charset="-122"/>
                    <a:cs typeface="Arial" panose="020B0604020202020204" pitchFamily="34" charset="0"/>
                    <a:sym typeface="Roboto Regular"/>
                  </a:rPr>
                  <a:t>BIM(Basic Iterative Method)</a:t>
                </a:r>
                <a:r>
                  <a:rPr lang="zh-CN" altLang="en-US" sz="2400" dirty="0">
                    <a:latin typeface="SimHei" panose="02010609060101010101" pitchFamily="49" charset="-122"/>
                    <a:ea typeface="SimHei" panose="02010609060101010101" pitchFamily="49" charset="-122"/>
                    <a:cs typeface="Arial" panose="020B0604020202020204" pitchFamily="34" charset="0"/>
                    <a:sym typeface="Roboto Regular"/>
                  </a:rPr>
                  <a:t>：以小步长多次使用</a:t>
                </a:r>
                <a:r>
                  <a:rPr lang="en-US" altLang="zh-CN" sz="2400" dirty="0">
                    <a:latin typeface="Arial" panose="020B0604020202020204" pitchFamily="34" charset="0"/>
                    <a:ea typeface="SimHei" panose="02010609060101010101" pitchFamily="49" charset="-122"/>
                    <a:cs typeface="Arial" panose="020B0604020202020204" pitchFamily="34" charset="0"/>
                    <a:sym typeface="Roboto Regular"/>
                  </a:rPr>
                  <a:t>FM</a:t>
                </a:r>
                <a:r>
                  <a:rPr lang="zh-CN" altLang="en-US" sz="2400" dirty="0">
                    <a:latin typeface="SimHei" panose="02010609060101010101" pitchFamily="49" charset="-122"/>
                    <a:ea typeface="SimHei" panose="02010609060101010101" pitchFamily="49" charset="-122"/>
                    <a:cs typeface="Arial" panose="020B0604020202020204" pitchFamily="34" charset="0"/>
                    <a:sym typeface="Roboto Regular"/>
                  </a:rPr>
                  <a:t>，每次迭代后的图像</a:t>
                </a:r>
                <a:r>
                  <a:rPr lang="zh-CN" altLang="en-US" sz="2400" dirty="0">
                    <a:latin typeface="SimHei" panose="02010609060101010101" pitchFamily="49" charset="-122"/>
                    <a:ea typeface="SimHei" panose="02010609060101010101" pitchFamily="49" charset="-122"/>
                    <a:sym typeface="Roboto Regular"/>
                  </a:rPr>
                  <a:t>中的每个像素都在迭代前图像对应像素的</a:t>
                </a:r>
                <a14:m>
                  <m:oMath xmlns:m="http://schemas.openxmlformats.org/officeDocument/2006/math">
                    <m:r>
                      <a:rPr lang="zh-CN" altLang="en-US" sz="2400" i="1" dirty="0">
                        <a:latin typeface="Cambria Math" panose="02040503050406030204" pitchFamily="18" charset="0"/>
                        <a:ea typeface="SimHei" panose="02010609060101010101" pitchFamily="49" charset="-122"/>
                        <a:sym typeface="Roboto Regular"/>
                      </a:rPr>
                      <m:t>𝜖</m:t>
                    </m:r>
                    <m:r>
                      <a:rPr lang="en-US" altLang="zh-CN" sz="2400" b="0" i="1" dirty="0">
                        <a:latin typeface="Cambria Math" panose="02040503050406030204" pitchFamily="18" charset="0"/>
                        <a:ea typeface="SimHei" panose="02010609060101010101" pitchFamily="49" charset="-122"/>
                        <a:sym typeface="Roboto Regular"/>
                      </a:rPr>
                      <m:t>−</m:t>
                    </m:r>
                  </m:oMath>
                </a14:m>
                <a:r>
                  <a:rPr lang="zh-CN" altLang="en-US" sz="2400" dirty="0">
                    <a:latin typeface="SimHei" panose="02010609060101010101" pitchFamily="49" charset="-122"/>
                    <a:ea typeface="SimHei" panose="02010609060101010101" pitchFamily="49" charset="-122"/>
                    <a:sym typeface="Roboto Regular"/>
                  </a:rPr>
                  <a:t>邻域内，即有</a:t>
                </a:r>
                <a:endParaRPr lang="en-US" altLang="zh-CN" sz="2400" dirty="0">
                  <a:latin typeface="SimHei" panose="02010609060101010101" pitchFamily="49" charset="-122"/>
                  <a:ea typeface="SimHei" panose="02010609060101010101" pitchFamily="49" charset="-122"/>
                  <a:sym typeface="Roboto Regular"/>
                </a:endParaRPr>
              </a:p>
              <a:p>
                <a:pPr algn="just" defTabSz="411480" hangingPunct="0">
                  <a:lnSpc>
                    <a:spcPct val="200000"/>
                  </a:lnSpc>
                </a:pPr>
                <a14:m>
                  <m:oMathPara xmlns:m="http://schemas.openxmlformats.org/officeDocument/2006/math">
                    <m:oMathParaPr>
                      <m:jc m:val="centerGroup"/>
                    </m:oMathParaPr>
                    <m:oMath xmlns:m="http://schemas.openxmlformats.org/officeDocument/2006/math">
                      <m:sSub>
                        <m:sSubPr>
                          <m:ctrlP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ctrlPr>
                        </m:sSubPr>
                        <m:e>
                          <m:r>
                            <a:rPr lang="en-US" altLang="zh-CN" sz="2400" b="1" i="1" dirty="0">
                              <a:latin typeface="Cambria Math" panose="02040503050406030204" pitchFamily="18" charset="0"/>
                              <a:ea typeface="SimHei" panose="02010609060101010101" pitchFamily="49" charset="-122"/>
                              <a:cs typeface="Arial" panose="020B0604020202020204" pitchFamily="34" charset="0"/>
                              <a:sym typeface="Roboto Regular"/>
                            </a:rPr>
                            <m:t>𝑿</m:t>
                          </m:r>
                        </m:e>
                        <m:sub>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𝑁</m:t>
                          </m:r>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+1</m:t>
                          </m:r>
                        </m:sub>
                      </m:sSub>
                      <m:d>
                        <m:dPr>
                          <m:ctrlP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ctrlPr>
                        </m:dPr>
                        <m:e>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𝑥</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𝑦</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𝑧</m:t>
                          </m:r>
                        </m:e>
                      </m:d>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m:t>
                      </m:r>
                      <m:sSub>
                        <m:sSubPr>
                          <m:ctrlPr>
                            <a:rPr lang="en-US" altLang="zh-CN" sz="2400" b="1" i="1" dirty="0">
                              <a:latin typeface="Cambria Math" panose="02040503050406030204" pitchFamily="18" charset="0"/>
                              <a:ea typeface="SimHei" panose="02010609060101010101" pitchFamily="49" charset="-122"/>
                              <a:cs typeface="Arial" panose="020B0604020202020204" pitchFamily="34" charset="0"/>
                              <a:sym typeface="Roboto Regular"/>
                            </a:rPr>
                          </m:ctrlPr>
                        </m:sSubPr>
                        <m:e>
                          <m:r>
                            <a:rPr lang="en-US" altLang="zh-CN" sz="2400" b="1" i="1" dirty="0">
                              <a:latin typeface="Cambria Math" panose="02040503050406030204" pitchFamily="18" charset="0"/>
                              <a:ea typeface="SimHei" panose="02010609060101010101" pitchFamily="49" charset="-122"/>
                              <a:cs typeface="Arial" panose="020B0604020202020204" pitchFamily="34" charset="0"/>
                              <a:sym typeface="Roboto Regular"/>
                            </a:rPr>
                            <m:t>𝑿</m:t>
                          </m:r>
                        </m:e>
                        <m:sub>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𝑁</m:t>
                          </m:r>
                        </m:sub>
                      </m:sSub>
                      <m:d>
                        <m:dPr>
                          <m:ctrlP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ctrlPr>
                        </m:dPr>
                        <m:e>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𝑥</m:t>
                          </m:r>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m:t>
                          </m:r>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𝑦</m:t>
                          </m:r>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m:t>
                          </m:r>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𝑧</m:t>
                          </m:r>
                        </m:e>
                      </m:d>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m:t>
                      </m:r>
                      <m:r>
                        <a:rPr lang="en-US" altLang="zh-CN" sz="2400" b="0" i="1" dirty="0">
                          <a:latin typeface="Cambria Math" panose="02040503050406030204" pitchFamily="18" charset="0"/>
                          <a:ea typeface="Cambria Math" panose="02040503050406030204" pitchFamily="18" charset="0"/>
                          <a:cs typeface="Arial" panose="020B0604020202020204" pitchFamily="34" charset="0"/>
                          <a:sym typeface="Roboto Regular"/>
                        </a:rPr>
                        <m:t>𝜖</m:t>
                      </m:r>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m:t>
                      </m:r>
                      <m:sSub>
                        <m:sSubPr>
                          <m:ctrlPr>
                            <a:rPr lang="en-US" altLang="zh-CN" sz="2400" i="1" dirty="0">
                              <a:latin typeface="Cambria Math" panose="02040503050406030204" pitchFamily="18" charset="0"/>
                              <a:ea typeface="Cambria Math" panose="02040503050406030204" pitchFamily="18" charset="0"/>
                              <a:cs typeface="Arial" panose="020B0604020202020204" pitchFamily="34" charset="0"/>
                              <a:sym typeface="Roboto Regular"/>
                            </a:rPr>
                          </m:ctrlPr>
                        </m:sSubPr>
                        <m:e>
                          <m:r>
                            <a:rPr lang="en-US" altLang="zh-CN" sz="2400" b="1" i="1" dirty="0">
                              <a:latin typeface="Cambria Math" panose="02040503050406030204" pitchFamily="18" charset="0"/>
                              <a:ea typeface="SimHei" panose="02010609060101010101" pitchFamily="49" charset="-122"/>
                              <a:cs typeface="Arial" panose="020B0604020202020204" pitchFamily="34" charset="0"/>
                              <a:sym typeface="Roboto Regular"/>
                            </a:rPr>
                            <m:t>𝑿</m:t>
                          </m:r>
                        </m:e>
                        <m:sub>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𝑁</m:t>
                          </m:r>
                        </m:sub>
                      </m:sSub>
                      <m:d>
                        <m:dPr>
                          <m:ctrlPr>
                            <a:rPr lang="en-US" altLang="zh-CN" sz="2400" b="1" i="1" dirty="0">
                              <a:latin typeface="Cambria Math" panose="02040503050406030204" pitchFamily="18" charset="0"/>
                              <a:ea typeface="SimHei" panose="02010609060101010101" pitchFamily="49" charset="-122"/>
                              <a:cs typeface="Arial" panose="020B0604020202020204" pitchFamily="34" charset="0"/>
                              <a:sym typeface="Roboto Regular"/>
                            </a:rPr>
                          </m:ctrlPr>
                        </m:dPr>
                        <m:e>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𝑥</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𝑦</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𝑧</m:t>
                          </m:r>
                        </m:e>
                      </m:d>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m:t>
                      </m:r>
                      <m:r>
                        <a:rPr lang="en-US" altLang="zh-CN" sz="2400" b="0" i="1" dirty="0">
                          <a:latin typeface="Cambria Math" panose="02040503050406030204" pitchFamily="18" charset="0"/>
                          <a:ea typeface="Cambria Math" panose="02040503050406030204" pitchFamily="18" charset="0"/>
                          <a:cs typeface="Arial" panose="020B0604020202020204" pitchFamily="34" charset="0"/>
                          <a:sym typeface="Roboto Regular"/>
                        </a:rPr>
                        <m:t>𝜖</m:t>
                      </m:r>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m:t>
                      </m:r>
                    </m:oMath>
                  </m:oMathPara>
                </a14:m>
                <a:endParaRPr lang="en-US" altLang="zh-CN" sz="2400" dirty="0">
                  <a:latin typeface="SimHei" panose="02010609060101010101" pitchFamily="49" charset="-122"/>
                  <a:ea typeface="SimHei" panose="02010609060101010101" pitchFamily="49" charset="-122"/>
                  <a:sym typeface="Roboto Regular"/>
                </a:endParaRPr>
              </a:p>
              <a:p>
                <a:pPr algn="just" defTabSz="411480" hangingPunct="0">
                  <a:lnSpc>
                    <a:spcPct val="200000"/>
                  </a:lnSpc>
                </a:pPr>
                <a:r>
                  <a:rPr lang="en-US" altLang="zh-CN" sz="2400" dirty="0">
                    <a:latin typeface="Arial" panose="020B0604020202020204" pitchFamily="34" charset="0"/>
                    <a:ea typeface="SimHei" panose="02010609060101010101" pitchFamily="49" charset="-122"/>
                    <a:cs typeface="Arial" panose="020B0604020202020204" pitchFamily="34" charset="0"/>
                    <a:sym typeface="Roboto Regular"/>
                  </a:rPr>
                  <a:t>	BIM</a:t>
                </a:r>
                <a:r>
                  <a:rPr lang="zh-CN" altLang="en-US" sz="2400" dirty="0">
                    <a:latin typeface="SimHei" panose="02010609060101010101" pitchFamily="49" charset="-122"/>
                    <a:ea typeface="SimHei" panose="02010609060101010101" pitchFamily="49" charset="-122"/>
                    <a:sym typeface="Roboto Regular"/>
                  </a:rPr>
                  <a:t>表达式为</a:t>
                </a:r>
                <a:endParaRPr lang="en-US" altLang="zh-CN" sz="2400" dirty="0">
                  <a:latin typeface="SimHei" panose="02010609060101010101" pitchFamily="49" charset="-122"/>
                  <a:ea typeface="SimHei" panose="02010609060101010101" pitchFamily="49" charset="-122"/>
                  <a:sym typeface="Roboto Regular"/>
                </a:endParaRPr>
              </a:p>
              <a:p>
                <a:pPr lvl="0" algn="just" defTabSz="411480" hangingPunct="0">
                  <a:lnSpc>
                    <a:spcPct val="200000"/>
                  </a:lnSpc>
                </a:pPr>
                <a14:m>
                  <m:oMathPara xmlns:m="http://schemas.openxmlformats.org/officeDocument/2006/math">
                    <m:oMathParaPr>
                      <m:jc m:val="centerGroup"/>
                    </m:oMathParaPr>
                    <m:oMath xmlns:m="http://schemas.openxmlformats.org/officeDocument/2006/math">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0</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𝑎𝑑𝑣</m:t>
                          </m:r>
                        </m:sup>
                      </m:sSubSup>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  </m:t>
                      </m:r>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𝑁</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+1</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𝑎𝑑𝑣</m:t>
                          </m:r>
                        </m:sup>
                      </m:sSubSup>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𝐶𝑙𝑖</m:t>
                      </m:r>
                      <m:sSub>
                        <m:sSub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Pr>
                        <m:e>
                          <m:r>
                            <a:rPr lang="en-US" altLang="zh-CN" sz="2400" b="0" i="1" dirty="0">
                              <a:solidFill>
                                <a:srgbClr val="C00000"/>
                              </a:solidFill>
                              <a:latin typeface="Cambria Math" panose="02040503050406030204" pitchFamily="18" charset="0"/>
                              <a:ea typeface="SimHei" panose="02010609060101010101" pitchFamily="49" charset="-122"/>
                              <a:sym typeface="Roboto Regular"/>
                            </a:rPr>
                            <m:t>𝑝</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𝑋</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r>
                            <a:rPr lang="en-US" altLang="zh-CN" sz="2400" b="0" i="1" dirty="0">
                              <a:solidFill>
                                <a:srgbClr val="C00000"/>
                              </a:solidFill>
                              <a:latin typeface="Cambria Math" panose="02040503050406030204" pitchFamily="18" charset="0"/>
                              <a:ea typeface="Cambria Math" panose="02040503050406030204" pitchFamily="18" charset="0"/>
                              <a:sym typeface="Roboto Regular"/>
                            </a:rPr>
                            <m:t>𝜖</m:t>
                          </m:r>
                        </m:sub>
                      </m:sSub>
                      <m:r>
                        <a:rPr lang="en-US" altLang="zh-CN" sz="2400" b="1" i="1" dirty="0">
                          <a:solidFill>
                            <a:srgbClr val="C00000"/>
                          </a:solidFill>
                          <a:latin typeface="Cambria Math" panose="02040503050406030204" pitchFamily="18" charset="0"/>
                          <a:ea typeface="SimHei" panose="02010609060101010101" pitchFamily="49" charset="-122"/>
                          <a:sym typeface="Roboto Regular"/>
                        </a:rPr>
                        <m:t>{</m:t>
                      </m:r>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𝑁</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𝑎𝑑𝑣</m:t>
                          </m:r>
                        </m:sup>
                      </m:sSubSup>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r>
                        <a:rPr lang="en-US" altLang="zh-CN" sz="2400" b="0" i="1" dirty="0">
                          <a:solidFill>
                            <a:srgbClr val="C00000"/>
                          </a:solidFill>
                          <a:latin typeface="Cambria Math" panose="02040503050406030204" pitchFamily="18" charset="0"/>
                          <a:ea typeface="Cambria Math" panose="02040503050406030204" pitchFamily="18" charset="0"/>
                          <a:sym typeface="Roboto Regular"/>
                        </a:rPr>
                        <m:t>𝛼</m:t>
                      </m:r>
                      <m:r>
                        <m:rPr>
                          <m:sty m:val="p"/>
                        </m:rPr>
                        <a:rPr lang="en-US" altLang="zh-CN" sz="2400" i="1" dirty="0">
                          <a:solidFill>
                            <a:srgbClr val="C00000"/>
                          </a:solidFill>
                          <a:latin typeface="Cambria Math" panose="02040503050406030204" pitchFamily="18" charset="0"/>
                          <a:ea typeface="Cambria Math" panose="02040503050406030204" pitchFamily="18" charset="0"/>
                          <a:sym typeface="Roboto Regular"/>
                        </a:rPr>
                        <m:t>sign</m:t>
                      </m:r>
                      <m:d>
                        <m:dPr>
                          <m:begChr m:val="{"/>
                          <m:endChr m:val="}"/>
                          <m:ctrlPr>
                            <a:rPr lang="en-US" altLang="zh-CN" sz="2400" b="0" i="1" dirty="0">
                              <a:solidFill>
                                <a:srgbClr val="C00000"/>
                              </a:solidFill>
                              <a:latin typeface="Cambria Math" panose="02040503050406030204" pitchFamily="18" charset="0"/>
                              <a:ea typeface="Cambria Math" panose="02040503050406030204" pitchFamily="18" charset="0"/>
                              <a:sym typeface="Roboto Regular"/>
                            </a:rPr>
                          </m:ctrlPr>
                        </m:dPr>
                        <m:e>
                          <m:sSub>
                            <m:sSubPr>
                              <m:ctrlPr>
                                <a:rPr lang="en-US" altLang="zh-CN" sz="2400" i="1" dirty="0">
                                  <a:solidFill>
                                    <a:srgbClr val="C00000"/>
                                  </a:solidFill>
                                  <a:latin typeface="Cambria Math" panose="02040503050406030204" pitchFamily="18" charset="0"/>
                                  <a:ea typeface="Cambria Math" panose="02040503050406030204" pitchFamily="18" charset="0"/>
                                  <a:sym typeface="Roboto Regular"/>
                                </a:rPr>
                              </m:ctrlPr>
                            </m:sSubPr>
                            <m:e>
                              <m:r>
                                <m:rPr>
                                  <m:sty m:val="p"/>
                                </m:rPr>
                                <a:rPr lang="en-US" altLang="zh-CN" sz="2400" dirty="0">
                                  <a:solidFill>
                                    <a:srgbClr val="C00000"/>
                                  </a:solidFill>
                                  <a:latin typeface="Cambria Math" panose="02040503050406030204" pitchFamily="18" charset="0"/>
                                  <a:ea typeface="Cambria Math" panose="02040503050406030204" pitchFamily="18" charset="0"/>
                                  <a:sym typeface="Roboto Regular"/>
                                </a:rPr>
                                <m:t>∇</m:t>
                              </m:r>
                            </m:e>
                            <m:sub>
                              <m:r>
                                <a:rPr lang="en-US" altLang="zh-CN" sz="2400" b="1" i="1" dirty="0">
                                  <a:solidFill>
                                    <a:srgbClr val="C00000"/>
                                  </a:solidFill>
                                  <a:latin typeface="Cambria Math" panose="02040503050406030204" pitchFamily="18" charset="0"/>
                                  <a:ea typeface="Cambria Math" panose="02040503050406030204" pitchFamily="18" charset="0"/>
                                  <a:sym typeface="Roboto Regular"/>
                                </a:rPr>
                                <m:t>𝑿</m:t>
                              </m:r>
                            </m:sub>
                          </m:sSub>
                          <m:r>
                            <a:rPr lang="en-US" altLang="zh-CN" sz="2400" i="1" dirty="0">
                              <a:solidFill>
                                <a:srgbClr val="C00000"/>
                              </a:solidFill>
                              <a:latin typeface="Cambria Math" panose="02040503050406030204" pitchFamily="18" charset="0"/>
                              <a:ea typeface="Cambria Math" panose="02040503050406030204" pitchFamily="18" charset="0"/>
                              <a:sym typeface="Roboto Regular"/>
                            </a:rPr>
                            <m:t>𝐽</m:t>
                          </m:r>
                          <m:d>
                            <m:dPr>
                              <m:ctrlPr>
                                <a:rPr lang="en-US" altLang="zh-CN" sz="2400" i="1" dirty="0">
                                  <a:solidFill>
                                    <a:srgbClr val="C00000"/>
                                  </a:solidFill>
                                  <a:latin typeface="Cambria Math" panose="02040503050406030204" pitchFamily="18" charset="0"/>
                                  <a:ea typeface="Cambria Math" panose="02040503050406030204" pitchFamily="18" charset="0"/>
                                  <a:sym typeface="Roboto Regular"/>
                                </a:rPr>
                              </m:ctrlPr>
                            </m:dPr>
                            <m:e>
                              <m:sSubSup>
                                <m:sSubSupPr>
                                  <m:ctrlPr>
                                    <a:rPr lang="en-US" altLang="zh-CN" sz="2400" i="1" dirty="0">
                                      <a:solidFill>
                                        <a:srgbClr val="C00000"/>
                                      </a:solidFill>
                                      <a:latin typeface="Cambria Math" panose="02040503050406030204" pitchFamily="18" charset="0"/>
                                      <a:ea typeface="Cambria Math" panose="02040503050406030204" pitchFamily="18" charset="0"/>
                                      <a:sym typeface="Roboto Regular"/>
                                    </a:rPr>
                                  </m:ctrlPr>
                                </m:sSubSupPr>
                                <m:e>
                                  <m:r>
                                    <a:rPr lang="en-US" altLang="zh-CN" sz="2400" b="1" i="1" dirty="0">
                                      <a:solidFill>
                                        <a:srgbClr val="C00000"/>
                                      </a:solidFill>
                                      <a:latin typeface="Cambria Math" panose="02040503050406030204" pitchFamily="18" charset="0"/>
                                      <a:ea typeface="Cambria Math" panose="02040503050406030204" pitchFamily="18" charset="0"/>
                                      <a:sym typeface="Roboto Regular"/>
                                    </a:rPr>
                                    <m:t>𝑿</m:t>
                                  </m:r>
                                </m:e>
                                <m:sub>
                                  <m:r>
                                    <a:rPr lang="en-US" altLang="zh-CN" sz="2400" i="1" dirty="0">
                                      <a:solidFill>
                                        <a:srgbClr val="C00000"/>
                                      </a:solidFill>
                                      <a:latin typeface="Cambria Math" panose="02040503050406030204" pitchFamily="18" charset="0"/>
                                      <a:ea typeface="Cambria Math" panose="02040503050406030204" pitchFamily="18" charset="0"/>
                                      <a:sym typeface="Roboto Regular"/>
                                    </a:rPr>
                                    <m:t>𝑁</m:t>
                                  </m:r>
                                </m:sub>
                                <m:sup>
                                  <m:r>
                                    <a:rPr lang="en-US" altLang="zh-CN" sz="2400" i="1" dirty="0">
                                      <a:solidFill>
                                        <a:srgbClr val="C00000"/>
                                      </a:solidFill>
                                      <a:latin typeface="Cambria Math" panose="02040503050406030204" pitchFamily="18" charset="0"/>
                                      <a:ea typeface="Cambria Math" panose="02040503050406030204" pitchFamily="18" charset="0"/>
                                      <a:sym typeface="Roboto Regular"/>
                                    </a:rPr>
                                    <m:t>𝑎𝑑𝑣</m:t>
                                  </m:r>
                                </m:sup>
                              </m:sSubSup>
                              <m:r>
                                <a:rPr lang="en-US" altLang="zh-CN" sz="2400" i="1" dirty="0">
                                  <a:solidFill>
                                    <a:srgbClr val="C00000"/>
                                  </a:solidFill>
                                  <a:latin typeface="Cambria Math" panose="02040503050406030204" pitchFamily="18" charset="0"/>
                                  <a:ea typeface="Cambria Math" panose="02040503050406030204" pitchFamily="18" charset="0"/>
                                  <a:sym typeface="Roboto Regular"/>
                                </a:rPr>
                                <m:t>,</m:t>
                              </m:r>
                              <m:sSub>
                                <m:sSubPr>
                                  <m:ctrlPr>
                                    <a:rPr lang="en-US" altLang="zh-CN" sz="2400" i="1" dirty="0">
                                      <a:solidFill>
                                        <a:srgbClr val="C00000"/>
                                      </a:solidFill>
                                      <a:latin typeface="Cambria Math" panose="02040503050406030204" pitchFamily="18" charset="0"/>
                                      <a:ea typeface="Cambria Math" panose="02040503050406030204" pitchFamily="18" charset="0"/>
                                      <a:sym typeface="Roboto Regular"/>
                                    </a:rPr>
                                  </m:ctrlPr>
                                </m:sSubPr>
                                <m:e>
                                  <m:r>
                                    <a:rPr lang="en-US" altLang="zh-CN" sz="2400" i="1" dirty="0">
                                      <a:solidFill>
                                        <a:srgbClr val="C00000"/>
                                      </a:solidFill>
                                      <a:latin typeface="Cambria Math" panose="02040503050406030204" pitchFamily="18" charset="0"/>
                                      <a:ea typeface="Cambria Math" panose="02040503050406030204" pitchFamily="18" charset="0"/>
                                      <a:sym typeface="Roboto Regular"/>
                                    </a:rPr>
                                    <m:t>𝑦</m:t>
                                  </m:r>
                                </m:e>
                                <m:sub>
                                  <m:r>
                                    <a:rPr lang="en-US" altLang="zh-CN" sz="2400" i="1" dirty="0">
                                      <a:solidFill>
                                        <a:srgbClr val="C00000"/>
                                      </a:solidFill>
                                      <a:latin typeface="Cambria Math" panose="02040503050406030204" pitchFamily="18" charset="0"/>
                                      <a:ea typeface="Cambria Math" panose="02040503050406030204" pitchFamily="18" charset="0"/>
                                      <a:sym typeface="Roboto Regular"/>
                                    </a:rPr>
                                    <m:t>𝑡𝑟𝑢𝑒</m:t>
                                  </m:r>
                                </m:sub>
                              </m:sSub>
                            </m:e>
                          </m:d>
                        </m:e>
                      </m:d>
                    </m:oMath>
                  </m:oMathPara>
                </a14:m>
                <a:endParaRPr lang="en-US" altLang="zh-CN" sz="2400" dirty="0">
                  <a:latin typeface="SimHei" panose="02010609060101010101" pitchFamily="49" charset="-122"/>
                  <a:ea typeface="SimHei" panose="02010609060101010101" pitchFamily="49" charset="-122"/>
                  <a:sym typeface="Roboto Regular"/>
                </a:endParaRPr>
              </a:p>
              <a:p>
                <a:pPr lvl="0" algn="just" defTabSz="411480" hangingPunct="0">
                  <a:lnSpc>
                    <a:spcPct val="200000"/>
                  </a:lnSpc>
                </a:pPr>
                <a:r>
                  <a:rPr lang="zh-CN" altLang="en-US" sz="2400" dirty="0">
                    <a:latin typeface="SimHei" panose="02010609060101010101" pitchFamily="49" charset="-122"/>
                    <a:ea typeface="SimHei" panose="02010609060101010101" pitchFamily="49" charset="-122"/>
                    <a:sym typeface="Roboto Regular"/>
                  </a:rPr>
                  <a:t>文中取 </a:t>
                </a:r>
                <a14:m>
                  <m:oMath xmlns:m="http://schemas.openxmlformats.org/officeDocument/2006/math">
                    <m:r>
                      <a:rPr lang="zh-CN" altLang="en-US" sz="2400" i="1" dirty="0">
                        <a:latin typeface="Cambria Math" panose="02040503050406030204" pitchFamily="18" charset="0"/>
                        <a:ea typeface="SimHei" panose="02010609060101010101" pitchFamily="49" charset="-122"/>
                        <a:sym typeface="Roboto Regular"/>
                      </a:rPr>
                      <m:t>𝛼</m:t>
                    </m:r>
                    <m:r>
                      <a:rPr lang="en-US" altLang="zh-CN" sz="2400" b="0" i="1" dirty="0">
                        <a:latin typeface="Cambria Math" panose="02040503050406030204" pitchFamily="18" charset="0"/>
                        <a:ea typeface="SimHei" panose="02010609060101010101" pitchFamily="49" charset="-122"/>
                        <a:sym typeface="Roboto Regular"/>
                      </a:rPr>
                      <m:t>=1,  </m:t>
                    </m:r>
                    <m:r>
                      <a:rPr lang="en-US" altLang="zh-CN" sz="2400" b="0" i="1" dirty="0">
                        <a:latin typeface="Cambria Math" panose="02040503050406030204" pitchFamily="18" charset="0"/>
                        <a:ea typeface="SimHei" panose="02010609060101010101" pitchFamily="49" charset="-122"/>
                        <a:sym typeface="Roboto Regular"/>
                      </a:rPr>
                      <m:t>𝑁</m:t>
                    </m:r>
                    <m:r>
                      <a:rPr lang="en-US" altLang="zh-CN" sz="2400" b="0" i="1" dirty="0">
                        <a:latin typeface="Cambria Math" panose="02040503050406030204" pitchFamily="18" charset="0"/>
                        <a:ea typeface="SimHei" panose="02010609060101010101" pitchFamily="49" charset="-122"/>
                        <a:sym typeface="Roboto Regular"/>
                      </a:rPr>
                      <m:t>=</m:t>
                    </m:r>
                    <m:r>
                      <m:rPr>
                        <m:sty m:val="p"/>
                      </m:rPr>
                      <a:rPr lang="en-US" altLang="zh-CN" sz="2400" i="1" dirty="0">
                        <a:latin typeface="Cambria Math" panose="02040503050406030204" pitchFamily="18" charset="0"/>
                        <a:ea typeface="SimHei" panose="02010609060101010101" pitchFamily="49" charset="-122"/>
                        <a:sym typeface="Roboto Regular"/>
                      </a:rPr>
                      <m:t>min</m:t>
                    </m:r>
                    <m:r>
                      <a:rPr lang="en-US" altLang="zh-CN" sz="2400" b="0" i="1" dirty="0">
                        <a:latin typeface="Cambria Math" panose="02040503050406030204" pitchFamily="18" charset="0"/>
                        <a:ea typeface="SimHei" panose="02010609060101010101" pitchFamily="49" charset="-122"/>
                        <a:sym typeface="Roboto Regular"/>
                      </a:rPr>
                      <m:t>(</m:t>
                    </m:r>
                    <m:r>
                      <a:rPr lang="en-US" altLang="zh-CN" sz="2400" b="0" i="1" dirty="0">
                        <a:latin typeface="Cambria Math" panose="02040503050406030204" pitchFamily="18" charset="0"/>
                        <a:ea typeface="Cambria Math" panose="02040503050406030204" pitchFamily="18" charset="0"/>
                        <a:sym typeface="Roboto Regular"/>
                      </a:rPr>
                      <m:t>𝜖</m:t>
                    </m:r>
                    <m:r>
                      <a:rPr lang="en-US" altLang="zh-CN" sz="2400" b="0" i="1" dirty="0">
                        <a:latin typeface="Cambria Math" panose="02040503050406030204" pitchFamily="18" charset="0"/>
                        <a:ea typeface="Cambria Math" panose="02040503050406030204" pitchFamily="18" charset="0"/>
                        <a:sym typeface="Roboto Regular"/>
                      </a:rPr>
                      <m:t>+4,1.25</m:t>
                    </m:r>
                    <m:r>
                      <a:rPr lang="en-US" altLang="zh-CN" sz="2400" b="0" i="1" dirty="0">
                        <a:latin typeface="Cambria Math" panose="02040503050406030204" pitchFamily="18" charset="0"/>
                        <a:ea typeface="Cambria Math" panose="02040503050406030204" pitchFamily="18" charset="0"/>
                        <a:sym typeface="Roboto Regular"/>
                      </a:rPr>
                      <m:t>𝜖</m:t>
                    </m:r>
                    <m:r>
                      <a:rPr lang="en-US" altLang="zh-CN" sz="2400" b="0" i="1" dirty="0">
                        <a:latin typeface="Cambria Math" panose="02040503050406030204" pitchFamily="18" charset="0"/>
                        <a:ea typeface="SimHei" panose="02010609060101010101" pitchFamily="49" charset="-122"/>
                        <a:sym typeface="Roboto Regular"/>
                      </a:rPr>
                      <m:t>)</m:t>
                    </m:r>
                  </m:oMath>
                </a14:m>
                <a:r>
                  <a:rPr lang="en-US" altLang="zh-CN" sz="2400" dirty="0">
                    <a:latin typeface="SimHei" panose="02010609060101010101" pitchFamily="49" charset="-122"/>
                    <a:ea typeface="SimHei" panose="02010609060101010101" pitchFamily="49" charset="-122"/>
                    <a:sym typeface="Roboto Regular"/>
                  </a:rPr>
                  <a:t>.</a:t>
                </a:r>
              </a:p>
              <a:p>
                <a:pPr lvl="0" algn="just" defTabSz="411480" hangingPunct="0">
                  <a:lnSpc>
                    <a:spcPct val="200000"/>
                  </a:lnSpc>
                </a:pPr>
                <a:r>
                  <a:rPr lang="en-US" altLang="zh-CN" sz="2400" dirty="0">
                    <a:latin typeface="SimHei" panose="02010609060101010101" pitchFamily="49" charset="-122"/>
                    <a:ea typeface="SimHei" panose="02010609060101010101" pitchFamily="49" charset="-122"/>
                    <a:sym typeface="Roboto Regular"/>
                  </a:rPr>
                  <a:t>	</a:t>
                </a:r>
                <a:r>
                  <a:rPr lang="en-US" altLang="zh-CN" sz="2400" dirty="0">
                    <a:latin typeface="Arial" panose="020B0604020202020204" pitchFamily="34" charset="0"/>
                    <a:ea typeface="SimHei" panose="02010609060101010101" pitchFamily="49" charset="-122"/>
                    <a:cs typeface="Arial" panose="020B0604020202020204" pitchFamily="34" charset="0"/>
                    <a:sym typeface="Roboto Regular"/>
                  </a:rPr>
                  <a:t>BIM</a:t>
                </a:r>
                <a:r>
                  <a:rPr lang="zh-CN" altLang="en-US" sz="2400" dirty="0">
                    <a:latin typeface="SimHei" panose="02010609060101010101" pitchFamily="49" charset="-122"/>
                    <a:ea typeface="SimHei" panose="02010609060101010101" pitchFamily="49" charset="-122"/>
                    <a:sym typeface="Roboto Regular"/>
                  </a:rPr>
                  <a:t>通过迭代优化可能可以找到更好的对抗样本</a:t>
                </a:r>
                <a:r>
                  <a:rPr lang="en-US" altLang="zh-CN" sz="2400" dirty="0">
                    <a:latin typeface="SimHei" panose="02010609060101010101" pitchFamily="49" charset="-122"/>
                    <a:ea typeface="SimHei" panose="02010609060101010101" pitchFamily="49" charset="-122"/>
                    <a:sym typeface="Roboto Regular"/>
                  </a:rPr>
                  <a:t>.</a:t>
                </a:r>
                <a:endParaRPr lang="zh-CN" altLang="en-US" sz="2400" dirty="0">
                  <a:latin typeface="SimHei" panose="02010609060101010101" pitchFamily="49" charset="-122"/>
                  <a:ea typeface="SimHei" panose="02010609060101010101" pitchFamily="49" charset="-122"/>
                  <a:sym typeface="Roboto Regular"/>
                </a:endParaRPr>
              </a:p>
            </p:txBody>
          </p:sp>
        </mc:Choice>
        <mc:Fallback xmlns="">
          <p:sp>
            <p:nvSpPr>
              <p:cNvPr id="3" name="文本框 2">
                <a:extLst>
                  <a:ext uri="{FF2B5EF4-FFF2-40B4-BE49-F238E27FC236}">
                    <a16:creationId xmlns:a16="http://schemas.microsoft.com/office/drawing/2014/main" id="{F1F76EDF-0233-A84F-B071-FC96E67A6490}"/>
                  </a:ext>
                </a:extLst>
              </p:cNvPr>
              <p:cNvSpPr txBox="1">
                <a:spLocks noRot="1" noChangeAspect="1" noMove="1" noResize="1" noEditPoints="1" noAdjustHandles="1" noChangeArrowheads="1" noChangeShapeType="1" noTextEdit="1"/>
              </p:cNvSpPr>
              <p:nvPr/>
            </p:nvSpPr>
            <p:spPr>
              <a:xfrm>
                <a:off x="346600" y="923326"/>
                <a:ext cx="11498799" cy="5240089"/>
              </a:xfrm>
              <a:prstGeom prst="rect">
                <a:avLst/>
              </a:prstGeom>
              <a:blipFill>
                <a:blip r:embed="rId3"/>
                <a:stretch>
                  <a:fillRect l="-883" r="-883" b="-16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4556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5" y="135612"/>
            <a:ext cx="11177105" cy="544007"/>
          </a:xfrm>
        </p:spPr>
        <p:txBody>
          <a:bodyPr>
            <a:normAutofit/>
          </a:bodyPr>
          <a:lstStyle/>
          <a:p>
            <a:r>
              <a:rPr kumimoji="1" lang="zh-CN" altLang="en-US"/>
              <a:t>对抗样本的生成</a:t>
            </a:r>
            <a:r>
              <a:rPr kumimoji="1" lang="en-US" altLang="zh-CN"/>
              <a:t>——ILLCM(Iterative Least-Likely Class Method)</a:t>
            </a:r>
            <a:endParaRPr kumimoji="1"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1F76EDF-0233-A84F-B071-FC96E67A6490}"/>
                  </a:ext>
                </a:extLst>
              </p:cNvPr>
              <p:cNvSpPr txBox="1"/>
              <p:nvPr/>
            </p:nvSpPr>
            <p:spPr>
              <a:xfrm>
                <a:off x="346600" y="923326"/>
                <a:ext cx="11498799" cy="5392182"/>
              </a:xfrm>
              <a:prstGeom prst="rect">
                <a:avLst/>
              </a:prstGeom>
              <a:noFill/>
            </p:spPr>
            <p:txBody>
              <a:bodyPr wrap="square" rtlCol="0">
                <a:spAutoFit/>
              </a:bodyPr>
              <a:lstStyle/>
              <a:p>
                <a:pPr algn="just" defTabSz="411480" hangingPunct="0">
                  <a:lnSpc>
                    <a:spcPct val="200000"/>
                  </a:lnSpc>
                </a:pPr>
                <a:r>
                  <a:rPr lang="en-US" altLang="zh-CN" sz="2400" dirty="0">
                    <a:latin typeface="SimHei" panose="02010609060101010101" pitchFamily="49" charset="-122"/>
                    <a:ea typeface="SimHei" panose="02010609060101010101" pitchFamily="49" charset="-122"/>
                    <a:sym typeface="Roboto Regular"/>
                  </a:rPr>
                  <a:t>	</a:t>
                </a:r>
                <a:r>
                  <a:rPr lang="en-US" altLang="zh-CN" sz="2400">
                    <a:solidFill>
                      <a:srgbClr val="005493"/>
                    </a:solidFill>
                    <a:latin typeface="Arial" panose="020B0604020202020204" pitchFamily="34" charset="0"/>
                    <a:ea typeface="SimHei" panose="02010609060101010101" pitchFamily="49" charset="-122"/>
                    <a:cs typeface="Arial" panose="020B0604020202020204" pitchFamily="34" charset="0"/>
                  </a:rPr>
                  <a:t>ILLCM(Iterative Least-Likely Class Method) </a:t>
                </a:r>
                <a:r>
                  <a:rPr lang="zh-CN" altLang="en-US" sz="2400" dirty="0">
                    <a:latin typeface="SimHei" panose="02010609060101010101" pitchFamily="49" charset="-122"/>
                    <a:ea typeface="SimHei" panose="02010609060101010101" pitchFamily="49" charset="-122"/>
                    <a:cs typeface="Arial" panose="020B0604020202020204" pitchFamily="34" charset="0"/>
                    <a:sym typeface="Roboto Regular"/>
                  </a:rPr>
                  <a:t>：对于原图像</a:t>
                </a:r>
                <a14:m>
                  <m:oMath xmlns:m="http://schemas.openxmlformats.org/officeDocument/2006/math">
                    <m:r>
                      <a:rPr lang="en-US" altLang="zh-CN" sz="2400" b="1" i="1" dirty="0">
                        <a:latin typeface="Cambria Math" panose="02040503050406030204" pitchFamily="18" charset="0"/>
                        <a:ea typeface="SimHei" panose="02010609060101010101" pitchFamily="49" charset="-122"/>
                        <a:cs typeface="Arial" panose="020B0604020202020204" pitchFamily="34" charset="0"/>
                        <a:sym typeface="Roboto Regular"/>
                      </a:rPr>
                      <m:t>𝑿</m:t>
                    </m:r>
                  </m:oMath>
                </a14:m>
                <a:r>
                  <a:rPr lang="en-US" altLang="zh-CN" sz="2400" dirty="0">
                    <a:latin typeface="SimHei" panose="02010609060101010101" pitchFamily="49" charset="-122"/>
                    <a:ea typeface="SimHei" panose="02010609060101010101" pitchFamily="49" charset="-122"/>
                    <a:cs typeface="Arial" panose="020B0604020202020204" pitchFamily="34" charset="0"/>
                    <a:sym typeface="Roboto Regular"/>
                  </a:rPr>
                  <a:t>,</a:t>
                </a:r>
                <a:r>
                  <a:rPr lang="zh-CN" altLang="en-US" sz="2400" dirty="0">
                    <a:latin typeface="SimHei" panose="02010609060101010101" pitchFamily="49" charset="-122"/>
                    <a:ea typeface="SimHei" panose="02010609060101010101" pitchFamily="49" charset="-122"/>
                    <a:cs typeface="Arial" panose="020B0604020202020204" pitchFamily="34" charset="0"/>
                    <a:sym typeface="Roboto Regular"/>
                  </a:rPr>
                  <a:t>模型对</a:t>
                </a:r>
                <a14:m>
                  <m:oMath xmlns:m="http://schemas.openxmlformats.org/officeDocument/2006/math">
                    <m:r>
                      <a:rPr lang="en-US" altLang="zh-CN" sz="2400" b="1" i="1" dirty="0">
                        <a:latin typeface="Cambria Math" panose="02040503050406030204" pitchFamily="18" charset="0"/>
                        <a:ea typeface="SimHei" panose="02010609060101010101" pitchFamily="49" charset="-122"/>
                        <a:cs typeface="Arial" panose="020B0604020202020204" pitchFamily="34" charset="0"/>
                        <a:sym typeface="Roboto Regular"/>
                      </a:rPr>
                      <m:t>𝑿</m:t>
                    </m:r>
                  </m:oMath>
                </a14:m>
                <a:r>
                  <a:rPr lang="zh-CN" altLang="en-US" sz="2400" dirty="0">
                    <a:latin typeface="SimHei" panose="02010609060101010101" pitchFamily="49" charset="-122"/>
                    <a:ea typeface="SimHei" panose="02010609060101010101" pitchFamily="49" charset="-122"/>
                    <a:cs typeface="Arial" panose="020B0604020202020204" pitchFamily="34" charset="0"/>
                    <a:sym typeface="Roboto Regular"/>
                  </a:rPr>
                  <a:t>的预测中概率最低的类记为</a:t>
                </a:r>
                <a14:m>
                  <m:oMath xmlns:m="http://schemas.openxmlformats.org/officeDocument/2006/math">
                    <m:sSub>
                      <m:sSubPr>
                        <m:ctrlP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ctrlPr>
                      </m:sSubPr>
                      <m:e>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𝑦</m:t>
                        </m:r>
                      </m:e>
                      <m:sub>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𝐿𝐿</m:t>
                        </m:r>
                      </m:sub>
                    </m:sSub>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m:t>
                    </m:r>
                    <m:sSub>
                      <m:sSubPr>
                        <m:ctrlP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ctrlPr>
                      </m:sSubPr>
                      <m:e>
                        <m:r>
                          <m:rPr>
                            <m:sty m:val="p"/>
                          </m:rPr>
                          <a:rPr lang="en-US" altLang="zh-CN" sz="2400" i="0" dirty="0">
                            <a:latin typeface="Cambria Math" panose="02040503050406030204" pitchFamily="18" charset="0"/>
                            <a:ea typeface="SimHei" panose="02010609060101010101" pitchFamily="49" charset="-122"/>
                            <a:cs typeface="Arial" panose="020B0604020202020204" pitchFamily="34" charset="0"/>
                            <a:sym typeface="Roboto Regular"/>
                          </a:rPr>
                          <m:t>argmin</m:t>
                        </m:r>
                      </m:e>
                      <m:sub>
                        <m: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t>𝑦</m:t>
                        </m:r>
                      </m:sub>
                    </m:sSub>
                    <m:d>
                      <m:dPr>
                        <m:begChr m:val="{"/>
                        <m:endChr m:val="}"/>
                        <m:ctrlPr>
                          <a:rPr lang="en-US" altLang="zh-CN" sz="2400" b="0" i="1" dirty="0">
                            <a:latin typeface="Cambria Math" panose="02040503050406030204" pitchFamily="18" charset="0"/>
                            <a:ea typeface="SimHei" panose="02010609060101010101" pitchFamily="49" charset="-122"/>
                            <a:cs typeface="Arial" panose="020B0604020202020204" pitchFamily="34" charset="0"/>
                            <a:sym typeface="Roboto Regular"/>
                          </a:rPr>
                        </m:ctrlPr>
                      </m:dPr>
                      <m:e>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𝑝</m:t>
                        </m:r>
                        <m:d>
                          <m:dPr>
                            <m:ctrlP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ctrlPr>
                          </m:dPr>
                          <m:e>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𝑦</m:t>
                            </m:r>
                          </m:e>
                          <m:e>
                            <m:r>
                              <a:rPr lang="en-US" altLang="zh-CN" sz="2400" b="1" i="1" dirty="0">
                                <a:latin typeface="Cambria Math" panose="02040503050406030204" pitchFamily="18" charset="0"/>
                                <a:ea typeface="SimHei" panose="02010609060101010101" pitchFamily="49" charset="-122"/>
                                <a:cs typeface="Arial" panose="020B0604020202020204" pitchFamily="34" charset="0"/>
                                <a:sym typeface="Roboto Regular"/>
                              </a:rPr>
                              <m:t>𝑿</m:t>
                            </m:r>
                          </m:e>
                        </m:d>
                      </m:e>
                    </m:d>
                  </m:oMath>
                </a14:m>
                <a:r>
                  <a:rPr lang="en-US" altLang="zh-CN" sz="2400" dirty="0">
                    <a:latin typeface="SimHei" panose="02010609060101010101" pitchFamily="49" charset="-122"/>
                    <a:ea typeface="SimHei" panose="02010609060101010101" pitchFamily="49" charset="-122"/>
                    <a:cs typeface="Arial" panose="020B0604020202020204" pitchFamily="34" charset="0"/>
                    <a:sym typeface="Roboto Regular"/>
                  </a:rPr>
                  <a:t>.</a:t>
                </a:r>
                <a:r>
                  <a:rPr lang="zh-CN" altLang="en-US" sz="2400" dirty="0">
                    <a:latin typeface="SimHei" panose="02010609060101010101" pitchFamily="49" charset="-122"/>
                    <a:ea typeface="SimHei" panose="02010609060101010101" pitchFamily="49" charset="-122"/>
                    <a:cs typeface="Arial" panose="020B0604020202020204" pitchFamily="34" charset="0"/>
                    <a:sym typeface="Roboto Regular"/>
                  </a:rPr>
                  <a:t>该方法能生成一个定向的对抗图像</a:t>
                </a:r>
                <a14:m>
                  <m:oMath xmlns:m="http://schemas.openxmlformats.org/officeDocument/2006/math">
                    <m:r>
                      <a:rPr lang="en-US" altLang="zh-CN" sz="2400" b="1" i="1" dirty="0">
                        <a:latin typeface="Cambria Math" panose="02040503050406030204" pitchFamily="18" charset="0"/>
                        <a:ea typeface="SimHei" panose="02010609060101010101" pitchFamily="49" charset="-122"/>
                        <a:cs typeface="Arial" panose="020B0604020202020204" pitchFamily="34" charset="0"/>
                        <a:sym typeface="Roboto Regular"/>
                      </a:rPr>
                      <m:t>𝑿</m:t>
                    </m:r>
                    <m:r>
                      <a:rPr lang="en-US" altLang="zh-CN" sz="2400" b="0" i="0" dirty="0">
                        <a:latin typeface="Cambria Math" panose="02040503050406030204" pitchFamily="18" charset="0"/>
                        <a:ea typeface="SimHei" panose="02010609060101010101" pitchFamily="49" charset="-122"/>
                        <a:cs typeface="Arial" panose="020B0604020202020204" pitchFamily="34" charset="0"/>
                        <a:sym typeface="Roboto Regular"/>
                      </a:rPr>
                      <m:t>′</m:t>
                    </m:r>
                  </m:oMath>
                </a14:m>
                <a:r>
                  <a:rPr lang="zh-CN" altLang="en-US" sz="2400" dirty="0">
                    <a:latin typeface="SimHei" panose="02010609060101010101" pitchFamily="49" charset="-122"/>
                    <a:ea typeface="SimHei" panose="02010609060101010101" pitchFamily="49" charset="-122"/>
                    <a:sym typeface="Roboto Regular"/>
                  </a:rPr>
                  <a:t>，该图像被模型分类为</a:t>
                </a:r>
                <a14:m>
                  <m:oMath xmlns:m="http://schemas.openxmlformats.org/officeDocument/2006/math">
                    <m:sSub>
                      <m:sSubPr>
                        <m:ctrlP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ctrlPr>
                      </m:sSubPr>
                      <m:e>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𝑦</m:t>
                        </m:r>
                      </m:e>
                      <m:sub>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𝐿𝐿</m:t>
                        </m:r>
                      </m:sub>
                    </m:sSub>
                  </m:oMath>
                </a14:m>
                <a:r>
                  <a:rPr lang="en-US" altLang="zh-CN" sz="2400" dirty="0">
                    <a:latin typeface="SimHei" panose="02010609060101010101" pitchFamily="49" charset="-122"/>
                    <a:ea typeface="SimHei" panose="02010609060101010101" pitchFamily="49" charset="-122"/>
                    <a:sym typeface="Roboto Regular"/>
                  </a:rPr>
                  <a:t>.</a:t>
                </a:r>
              </a:p>
              <a:p>
                <a:pPr algn="just" defTabSz="411480" hangingPunct="0">
                  <a:lnSpc>
                    <a:spcPct val="200000"/>
                  </a:lnSpc>
                </a:pPr>
                <a:r>
                  <a:rPr lang="en-US" altLang="zh-CN" sz="2400" dirty="0">
                    <a:latin typeface="SimHei" panose="02010609060101010101" pitchFamily="49" charset="-122"/>
                    <a:ea typeface="SimHei" panose="02010609060101010101" pitchFamily="49" charset="-122"/>
                    <a:sym typeface="Roboto Regular"/>
                  </a:rPr>
                  <a:t>	</a:t>
                </a:r>
                <a:r>
                  <a:rPr lang="zh-CN" altLang="en-US" sz="2400" dirty="0">
                    <a:latin typeface="SimHei" panose="02010609060101010101" pitchFamily="49" charset="-122"/>
                    <a:ea typeface="SimHei" panose="02010609060101010101" pitchFamily="49" charset="-122"/>
                    <a:sym typeface="Roboto Regular"/>
                  </a:rPr>
                  <a:t>对抗样本优化目标为</a:t>
                </a:r>
                <a14:m>
                  <m:oMath xmlns:m="http://schemas.openxmlformats.org/officeDocument/2006/math">
                    <m:r>
                      <m:rPr>
                        <m:sty m:val="p"/>
                      </m:rPr>
                      <a:rPr lang="en-US" altLang="zh-CN" sz="2400" dirty="0">
                        <a:latin typeface="Cambria Math" panose="02040503050406030204" pitchFamily="18" charset="0"/>
                        <a:ea typeface="SimHei" panose="02010609060101010101" pitchFamily="49" charset="-122"/>
                        <a:cs typeface="Arial" panose="020B0604020202020204" pitchFamily="34" charset="0"/>
                        <a:sym typeface="Roboto Regular"/>
                      </a:rPr>
                      <m:t>max</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 </m:t>
                    </m:r>
                    <m:d>
                      <m:dPr>
                        <m:begChr m:val="{"/>
                        <m:endChr m:val="}"/>
                        <m:ctrlP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ctrlPr>
                      </m:dPr>
                      <m:e>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 </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𝑝</m:t>
                        </m:r>
                        <m:d>
                          <m:dPr>
                            <m:ctrlP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ctrlPr>
                          </m:dPr>
                          <m:e>
                            <m:sSub>
                              <m:sSubPr>
                                <m:ctrlP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ctrlPr>
                              </m:sSubPr>
                              <m:e>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𝑦</m:t>
                                </m:r>
                              </m:e>
                              <m:sub>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𝐿𝐿</m:t>
                                </m:r>
                              </m:sub>
                            </m:sSub>
                          </m:e>
                          <m:e>
                            <m:r>
                              <a:rPr lang="en-US" altLang="zh-CN" sz="2400" b="1" i="1" dirty="0">
                                <a:latin typeface="Cambria Math" panose="02040503050406030204" pitchFamily="18" charset="0"/>
                                <a:ea typeface="SimHei" panose="02010609060101010101" pitchFamily="49" charset="-122"/>
                                <a:cs typeface="Arial" panose="020B0604020202020204" pitchFamily="34" charset="0"/>
                                <a:sym typeface="Roboto Regular"/>
                              </a:rPr>
                              <m:t>𝑿</m:t>
                            </m:r>
                          </m:e>
                        </m:d>
                      </m:e>
                    </m:d>
                    <m:r>
                      <a:rPr lang="en-US" altLang="zh-CN" sz="2400" b="0" i="0" dirty="0">
                        <a:latin typeface="Cambria Math" panose="02040503050406030204" pitchFamily="18" charset="0"/>
                        <a:ea typeface="SimHei" panose="02010609060101010101" pitchFamily="49" charset="-122"/>
                        <a:cs typeface="Arial" panose="020B0604020202020204" pitchFamily="34" charset="0"/>
                        <a:sym typeface="Roboto Regular"/>
                      </a:rPr>
                      <m:t>=</m:t>
                    </m:r>
                    <m:r>
                      <m:rPr>
                        <m:sty m:val="p"/>
                      </m:rPr>
                      <a:rPr lang="en-US" altLang="zh-CN" sz="2400" b="0" i="0" dirty="0">
                        <a:latin typeface="Cambria Math" panose="02040503050406030204" pitchFamily="18" charset="0"/>
                        <a:ea typeface="SimHei" panose="02010609060101010101" pitchFamily="49" charset="-122"/>
                        <a:cs typeface="Arial" panose="020B0604020202020204" pitchFamily="34" charset="0"/>
                        <a:sym typeface="Roboto Regular"/>
                      </a:rPr>
                      <m:t>max</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 </m:t>
                    </m:r>
                    <m:d>
                      <m:dPr>
                        <m:begChr m:val="{"/>
                        <m:endChr m:val="}"/>
                        <m:ctrlP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ctrlPr>
                      </m:dPr>
                      <m:e>
                        <m:r>
                          <m:rPr>
                            <m:sty m:val="p"/>
                          </m:rP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log</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 </m:t>
                        </m:r>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𝑝</m:t>
                        </m:r>
                        <m:d>
                          <m:dPr>
                            <m:ctrlP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ctrlPr>
                          </m:dPr>
                          <m:e>
                            <m:sSub>
                              <m:sSubPr>
                                <m:ctrlP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ctrlPr>
                              </m:sSubPr>
                              <m:e>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𝑦</m:t>
                                </m:r>
                              </m:e>
                              <m:sub>
                                <m:r>
                                  <a:rPr lang="en-US" altLang="zh-CN" sz="2400" i="1" dirty="0">
                                    <a:latin typeface="Cambria Math" panose="02040503050406030204" pitchFamily="18" charset="0"/>
                                    <a:ea typeface="SimHei" panose="02010609060101010101" pitchFamily="49" charset="-122"/>
                                    <a:cs typeface="Arial" panose="020B0604020202020204" pitchFamily="34" charset="0"/>
                                    <a:sym typeface="Roboto Regular"/>
                                  </a:rPr>
                                  <m:t>𝐿𝐿</m:t>
                                </m:r>
                              </m:sub>
                            </m:sSub>
                          </m:e>
                          <m:e>
                            <m:r>
                              <a:rPr lang="en-US" altLang="zh-CN" sz="2400" b="1" i="1" dirty="0">
                                <a:latin typeface="Cambria Math" panose="02040503050406030204" pitchFamily="18" charset="0"/>
                                <a:ea typeface="SimHei" panose="02010609060101010101" pitchFamily="49" charset="-122"/>
                                <a:cs typeface="Arial" panose="020B0604020202020204" pitchFamily="34" charset="0"/>
                                <a:sym typeface="Roboto Regular"/>
                              </a:rPr>
                              <m:t>𝑿</m:t>
                            </m:r>
                          </m:e>
                        </m:d>
                      </m:e>
                    </m:d>
                  </m:oMath>
                </a14:m>
                <a:r>
                  <a:rPr lang="en-US" altLang="zh-CN" sz="2400" dirty="0">
                    <a:latin typeface="SimHei" panose="02010609060101010101" pitchFamily="49" charset="-122"/>
                    <a:ea typeface="SimHei" panose="02010609060101010101" pitchFamily="49" charset="-122"/>
                    <a:sym typeface="Roboto Regular"/>
                  </a:rPr>
                  <a:t>. </a:t>
                </a:r>
                <a:r>
                  <a:rPr lang="zh-CN" altLang="en-US" sz="2400" dirty="0">
                    <a:latin typeface="SimHei" panose="02010609060101010101" pitchFamily="49" charset="-122"/>
                    <a:ea typeface="SimHei" panose="02010609060101010101" pitchFamily="49" charset="-122"/>
                    <a:sym typeface="Roboto Regular"/>
                  </a:rPr>
                  <a:t>基于交叉熵损失的神经网络的扰动项的梯度方向可表示为</a:t>
                </a:r>
                <a14:m>
                  <m:oMath xmlns:m="http://schemas.openxmlformats.org/officeDocument/2006/math">
                    <m:r>
                      <m:rPr>
                        <m:sty m:val="p"/>
                      </m:rPr>
                      <a:rPr lang="en-US" altLang="zh-CN" sz="2400" i="1" dirty="0">
                        <a:solidFill>
                          <a:schemeClr val="tx1"/>
                        </a:solidFill>
                        <a:latin typeface="Cambria Math" panose="02040503050406030204" pitchFamily="18" charset="0"/>
                        <a:ea typeface="Cambria Math" panose="02040503050406030204" pitchFamily="18" charset="0"/>
                        <a:sym typeface="Roboto Regular"/>
                      </a:rPr>
                      <m:t>sign</m:t>
                    </m:r>
                    <m:d>
                      <m:dPr>
                        <m:begChr m:val="{"/>
                        <m:endChr m:val="}"/>
                        <m:ctrlPr>
                          <a:rPr lang="en-US" altLang="zh-CN" sz="2400" b="0" i="1" dirty="0">
                            <a:solidFill>
                              <a:schemeClr val="tx1"/>
                            </a:solidFill>
                            <a:latin typeface="Cambria Math" panose="02040503050406030204" pitchFamily="18" charset="0"/>
                            <a:ea typeface="Cambria Math" panose="02040503050406030204" pitchFamily="18" charset="0"/>
                            <a:sym typeface="Roboto Regular"/>
                          </a:rPr>
                        </m:ctrlPr>
                      </m:dPr>
                      <m:e>
                        <m:r>
                          <a:rPr lang="en-US" altLang="zh-CN" sz="2400" i="1" dirty="0">
                            <a:solidFill>
                              <a:schemeClr val="tx1"/>
                            </a:solidFill>
                            <a:latin typeface="Cambria Math" panose="02040503050406030204" pitchFamily="18" charset="0"/>
                            <a:ea typeface="Cambria Math" panose="02040503050406030204" pitchFamily="18" charset="0"/>
                            <a:sym typeface="Roboto Regular"/>
                          </a:rPr>
                          <m:t>−</m:t>
                        </m:r>
                        <m:sSub>
                          <m:sSubPr>
                            <m:ctrlPr>
                              <a:rPr lang="en-US" altLang="zh-CN" sz="2400" i="1" dirty="0">
                                <a:solidFill>
                                  <a:schemeClr val="tx1"/>
                                </a:solidFill>
                                <a:latin typeface="Cambria Math" panose="02040503050406030204" pitchFamily="18" charset="0"/>
                                <a:ea typeface="Cambria Math" panose="02040503050406030204" pitchFamily="18" charset="0"/>
                                <a:sym typeface="Roboto Regular"/>
                              </a:rPr>
                            </m:ctrlPr>
                          </m:sSubPr>
                          <m:e>
                            <m:r>
                              <m:rPr>
                                <m:sty m:val="p"/>
                              </m:rPr>
                              <a:rPr lang="en-US" altLang="zh-CN" sz="2400" dirty="0">
                                <a:solidFill>
                                  <a:schemeClr val="tx1"/>
                                </a:solidFill>
                                <a:latin typeface="Cambria Math" panose="02040503050406030204" pitchFamily="18" charset="0"/>
                                <a:ea typeface="Cambria Math" panose="02040503050406030204" pitchFamily="18" charset="0"/>
                                <a:sym typeface="Roboto Regular"/>
                              </a:rPr>
                              <m:t>∇</m:t>
                            </m:r>
                          </m:e>
                          <m:sub>
                            <m:r>
                              <a:rPr lang="en-US" altLang="zh-CN" sz="2400" b="1" i="1" dirty="0">
                                <a:solidFill>
                                  <a:schemeClr val="tx1"/>
                                </a:solidFill>
                                <a:latin typeface="Cambria Math" panose="02040503050406030204" pitchFamily="18" charset="0"/>
                                <a:ea typeface="Cambria Math" panose="02040503050406030204" pitchFamily="18" charset="0"/>
                                <a:sym typeface="Roboto Regular"/>
                              </a:rPr>
                              <m:t>𝑿</m:t>
                            </m:r>
                          </m:sub>
                        </m:sSub>
                        <m:r>
                          <a:rPr lang="en-US" altLang="zh-CN" sz="2400" i="1" dirty="0">
                            <a:solidFill>
                              <a:schemeClr val="tx1"/>
                            </a:solidFill>
                            <a:latin typeface="Cambria Math" panose="02040503050406030204" pitchFamily="18" charset="0"/>
                            <a:ea typeface="Cambria Math" panose="02040503050406030204" pitchFamily="18" charset="0"/>
                            <a:sym typeface="Roboto Regular"/>
                          </a:rPr>
                          <m:t>𝐽</m:t>
                        </m:r>
                        <m:d>
                          <m:dPr>
                            <m:ctrlPr>
                              <a:rPr lang="en-US" altLang="zh-CN" sz="2400" i="1" dirty="0">
                                <a:solidFill>
                                  <a:schemeClr val="tx1"/>
                                </a:solidFill>
                                <a:latin typeface="Cambria Math" panose="02040503050406030204" pitchFamily="18" charset="0"/>
                                <a:ea typeface="Cambria Math" panose="02040503050406030204" pitchFamily="18" charset="0"/>
                                <a:sym typeface="Roboto Regular"/>
                              </a:rPr>
                            </m:ctrlPr>
                          </m:dPr>
                          <m:e>
                            <m:sSubSup>
                              <m:sSubSupPr>
                                <m:ctrlPr>
                                  <a:rPr lang="en-US" altLang="zh-CN" sz="2400" i="1" dirty="0">
                                    <a:solidFill>
                                      <a:schemeClr val="tx1"/>
                                    </a:solidFill>
                                    <a:latin typeface="Cambria Math" panose="02040503050406030204" pitchFamily="18" charset="0"/>
                                    <a:ea typeface="Cambria Math" panose="02040503050406030204" pitchFamily="18" charset="0"/>
                                    <a:sym typeface="Roboto Regular"/>
                                  </a:rPr>
                                </m:ctrlPr>
                              </m:sSubSupPr>
                              <m:e>
                                <m:r>
                                  <a:rPr lang="en-US" altLang="zh-CN" sz="2400" b="1" i="1" dirty="0">
                                    <a:solidFill>
                                      <a:schemeClr val="tx1"/>
                                    </a:solidFill>
                                    <a:latin typeface="Cambria Math" panose="02040503050406030204" pitchFamily="18" charset="0"/>
                                    <a:ea typeface="Cambria Math" panose="02040503050406030204" pitchFamily="18" charset="0"/>
                                    <a:sym typeface="Roboto Regular"/>
                                  </a:rPr>
                                  <m:t>𝑿</m:t>
                                </m:r>
                              </m:e>
                              <m:sub>
                                <m:r>
                                  <a:rPr lang="en-US" altLang="zh-CN" sz="2400" i="1" dirty="0">
                                    <a:solidFill>
                                      <a:schemeClr val="tx1"/>
                                    </a:solidFill>
                                    <a:latin typeface="Cambria Math" panose="02040503050406030204" pitchFamily="18" charset="0"/>
                                    <a:ea typeface="Cambria Math" panose="02040503050406030204" pitchFamily="18" charset="0"/>
                                    <a:sym typeface="Roboto Regular"/>
                                  </a:rPr>
                                  <m:t>𝑁</m:t>
                                </m:r>
                              </m:sub>
                              <m:sup>
                                <m:r>
                                  <a:rPr lang="en-US" altLang="zh-CN" sz="2400" i="1" dirty="0">
                                    <a:solidFill>
                                      <a:schemeClr val="tx1"/>
                                    </a:solidFill>
                                    <a:latin typeface="Cambria Math" panose="02040503050406030204" pitchFamily="18" charset="0"/>
                                    <a:ea typeface="Cambria Math" panose="02040503050406030204" pitchFamily="18" charset="0"/>
                                    <a:sym typeface="Roboto Regular"/>
                                  </a:rPr>
                                  <m:t>𝑎𝑑𝑣</m:t>
                                </m:r>
                              </m:sup>
                            </m:sSubSup>
                            <m:r>
                              <a:rPr lang="en-US" altLang="zh-CN" sz="2400" i="1" dirty="0">
                                <a:solidFill>
                                  <a:schemeClr val="tx1"/>
                                </a:solidFill>
                                <a:latin typeface="Cambria Math" panose="02040503050406030204" pitchFamily="18" charset="0"/>
                                <a:ea typeface="Cambria Math" panose="02040503050406030204" pitchFamily="18" charset="0"/>
                                <a:sym typeface="Roboto Regular"/>
                              </a:rPr>
                              <m:t>,</m:t>
                            </m:r>
                            <m:sSub>
                              <m:sSubPr>
                                <m:ctrlPr>
                                  <a:rPr lang="en-US" altLang="zh-CN" sz="2400" i="1" dirty="0">
                                    <a:solidFill>
                                      <a:schemeClr val="tx1"/>
                                    </a:solidFill>
                                    <a:latin typeface="Cambria Math" panose="02040503050406030204" pitchFamily="18" charset="0"/>
                                    <a:ea typeface="Cambria Math" panose="02040503050406030204" pitchFamily="18" charset="0"/>
                                    <a:sym typeface="Roboto Regular"/>
                                  </a:rPr>
                                </m:ctrlPr>
                              </m:sSubPr>
                              <m:e>
                                <m:r>
                                  <a:rPr lang="en-US" altLang="zh-CN" sz="2400" i="1" dirty="0">
                                    <a:solidFill>
                                      <a:schemeClr val="tx1"/>
                                    </a:solidFill>
                                    <a:latin typeface="Cambria Math" panose="02040503050406030204" pitchFamily="18" charset="0"/>
                                    <a:ea typeface="Cambria Math" panose="02040503050406030204" pitchFamily="18" charset="0"/>
                                    <a:sym typeface="Roboto Regular"/>
                                  </a:rPr>
                                  <m:t>𝑦</m:t>
                                </m:r>
                              </m:e>
                              <m:sub>
                                <m:r>
                                  <a:rPr lang="en-US" altLang="zh-CN" sz="2400" i="1" dirty="0">
                                    <a:solidFill>
                                      <a:schemeClr val="tx1"/>
                                    </a:solidFill>
                                    <a:latin typeface="Cambria Math" panose="02040503050406030204" pitchFamily="18" charset="0"/>
                                    <a:ea typeface="Cambria Math" panose="02040503050406030204" pitchFamily="18" charset="0"/>
                                    <a:sym typeface="Roboto Regular"/>
                                  </a:rPr>
                                  <m:t>𝐿𝐿</m:t>
                                </m:r>
                              </m:sub>
                            </m:sSub>
                          </m:e>
                        </m:d>
                      </m:e>
                    </m:d>
                  </m:oMath>
                </a14:m>
                <a:r>
                  <a:rPr lang="en-US" altLang="zh-CN" sz="2400" dirty="0">
                    <a:latin typeface="SimHei" panose="02010609060101010101" pitchFamily="49" charset="-122"/>
                    <a:ea typeface="SimHei" panose="02010609060101010101" pitchFamily="49" charset="-122"/>
                    <a:sym typeface="Roboto Regular"/>
                  </a:rPr>
                  <a:t>.</a:t>
                </a:r>
                <a:r>
                  <a:rPr lang="zh-CN" altLang="en-US" sz="2400" dirty="0">
                    <a:latin typeface="SimHei" panose="02010609060101010101" pitchFamily="49" charset="-122"/>
                    <a:ea typeface="SimHei" panose="02010609060101010101" pitchFamily="49" charset="-122"/>
                    <a:sym typeface="Roboto Regular"/>
                  </a:rPr>
                  <a:t>则</a:t>
                </a:r>
                <a:r>
                  <a:rPr lang="en-US" altLang="zh-CN" sz="2400" dirty="0">
                    <a:latin typeface="Arial" panose="020B0604020202020204" pitchFamily="34" charset="0"/>
                    <a:ea typeface="SimHei" panose="02010609060101010101" pitchFamily="49" charset="-122"/>
                    <a:cs typeface="Arial" panose="020B0604020202020204" pitchFamily="34" charset="0"/>
                    <a:sym typeface="Roboto Regular"/>
                  </a:rPr>
                  <a:t>ILLCM</a:t>
                </a:r>
                <a:r>
                  <a:rPr lang="zh-CN" altLang="en-US" sz="2400" dirty="0">
                    <a:latin typeface="SimHei" panose="02010609060101010101" pitchFamily="49" charset="-122"/>
                    <a:ea typeface="SimHei" panose="02010609060101010101" pitchFamily="49" charset="-122"/>
                    <a:sym typeface="Roboto Regular"/>
                  </a:rPr>
                  <a:t>表达式为</a:t>
                </a:r>
                <a:endParaRPr lang="en-US" altLang="zh-CN" sz="2400" dirty="0">
                  <a:latin typeface="SimHei" panose="02010609060101010101" pitchFamily="49" charset="-122"/>
                  <a:ea typeface="SimHei" panose="02010609060101010101" pitchFamily="49" charset="-122"/>
                  <a:sym typeface="Roboto Regular"/>
                </a:endParaRPr>
              </a:p>
              <a:p>
                <a:pPr lvl="0" algn="just" defTabSz="411480" hangingPunct="0">
                  <a:lnSpc>
                    <a:spcPct val="200000"/>
                  </a:lnSpc>
                </a:pPr>
                <a14:m>
                  <m:oMathPara xmlns:m="http://schemas.openxmlformats.org/officeDocument/2006/math">
                    <m:oMathParaPr>
                      <m:jc m:val="centerGroup"/>
                    </m:oMathParaPr>
                    <m:oMath xmlns:m="http://schemas.openxmlformats.org/officeDocument/2006/math">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0</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𝑎𝑑𝑣</m:t>
                          </m:r>
                        </m:sup>
                      </m:sSubSup>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  </m:t>
                      </m:r>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𝑁</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+1</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𝑎𝑑𝑣</m:t>
                          </m:r>
                        </m:sup>
                      </m:sSubSup>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𝐶𝑙𝑖</m:t>
                      </m:r>
                      <m:sSub>
                        <m:sSub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Pr>
                        <m:e>
                          <m:r>
                            <a:rPr lang="en-US" altLang="zh-CN" sz="2400" b="0" i="1" dirty="0">
                              <a:solidFill>
                                <a:srgbClr val="C00000"/>
                              </a:solidFill>
                              <a:latin typeface="Cambria Math" panose="02040503050406030204" pitchFamily="18" charset="0"/>
                              <a:ea typeface="SimHei" panose="02010609060101010101" pitchFamily="49" charset="-122"/>
                              <a:sym typeface="Roboto Regular"/>
                            </a:rPr>
                            <m:t>𝑝</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𝑋</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r>
                            <a:rPr lang="en-US" altLang="zh-CN" sz="2400" b="0" i="1" dirty="0">
                              <a:solidFill>
                                <a:srgbClr val="C00000"/>
                              </a:solidFill>
                              <a:latin typeface="Cambria Math" panose="02040503050406030204" pitchFamily="18" charset="0"/>
                              <a:ea typeface="Cambria Math" panose="02040503050406030204" pitchFamily="18" charset="0"/>
                              <a:sym typeface="Roboto Regular"/>
                            </a:rPr>
                            <m:t>𝜖</m:t>
                          </m:r>
                        </m:sub>
                      </m:sSub>
                      <m:r>
                        <a:rPr lang="en-US" altLang="zh-CN" sz="2400" b="1" i="1" dirty="0">
                          <a:solidFill>
                            <a:srgbClr val="C00000"/>
                          </a:solidFill>
                          <a:latin typeface="Cambria Math" panose="02040503050406030204" pitchFamily="18" charset="0"/>
                          <a:ea typeface="SimHei" panose="02010609060101010101" pitchFamily="49" charset="-122"/>
                          <a:sym typeface="Roboto Regular"/>
                        </a:rPr>
                        <m:t>{</m:t>
                      </m:r>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𝑁</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𝑎𝑑𝑣</m:t>
                          </m:r>
                        </m:sup>
                      </m:sSubSup>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r>
                        <a:rPr lang="en-US" altLang="zh-CN" sz="2400" b="0" i="1" dirty="0">
                          <a:solidFill>
                            <a:srgbClr val="C00000"/>
                          </a:solidFill>
                          <a:latin typeface="Cambria Math" panose="02040503050406030204" pitchFamily="18" charset="0"/>
                          <a:ea typeface="Cambria Math" panose="02040503050406030204" pitchFamily="18" charset="0"/>
                          <a:sym typeface="Roboto Regular"/>
                        </a:rPr>
                        <m:t>𝛼</m:t>
                      </m:r>
                      <m:r>
                        <m:rPr>
                          <m:sty m:val="p"/>
                        </m:rPr>
                        <a:rPr lang="en-US" altLang="zh-CN" sz="2400" i="1" dirty="0">
                          <a:solidFill>
                            <a:srgbClr val="C00000"/>
                          </a:solidFill>
                          <a:latin typeface="Cambria Math" panose="02040503050406030204" pitchFamily="18" charset="0"/>
                          <a:ea typeface="Cambria Math" panose="02040503050406030204" pitchFamily="18" charset="0"/>
                          <a:sym typeface="Roboto Regular"/>
                        </a:rPr>
                        <m:t>sign</m:t>
                      </m:r>
                      <m:d>
                        <m:dPr>
                          <m:begChr m:val="{"/>
                          <m:endChr m:val="}"/>
                          <m:ctrlPr>
                            <a:rPr lang="en-US" altLang="zh-CN" sz="2400" b="0" i="1" dirty="0">
                              <a:solidFill>
                                <a:srgbClr val="C00000"/>
                              </a:solidFill>
                              <a:latin typeface="Cambria Math" panose="02040503050406030204" pitchFamily="18" charset="0"/>
                              <a:ea typeface="Cambria Math" panose="02040503050406030204" pitchFamily="18" charset="0"/>
                              <a:sym typeface="Roboto Regular"/>
                            </a:rPr>
                          </m:ctrlPr>
                        </m:dPr>
                        <m:e>
                          <m:sSub>
                            <m:sSubPr>
                              <m:ctrlPr>
                                <a:rPr lang="en-US" altLang="zh-CN" sz="2400" i="1" dirty="0">
                                  <a:solidFill>
                                    <a:srgbClr val="C00000"/>
                                  </a:solidFill>
                                  <a:latin typeface="Cambria Math" panose="02040503050406030204" pitchFamily="18" charset="0"/>
                                  <a:ea typeface="Cambria Math" panose="02040503050406030204" pitchFamily="18" charset="0"/>
                                  <a:sym typeface="Roboto Regular"/>
                                </a:rPr>
                              </m:ctrlPr>
                            </m:sSubPr>
                            <m:e>
                              <m:r>
                                <m:rPr>
                                  <m:sty m:val="p"/>
                                </m:rPr>
                                <a:rPr lang="en-US" altLang="zh-CN" sz="2400" dirty="0">
                                  <a:solidFill>
                                    <a:srgbClr val="C00000"/>
                                  </a:solidFill>
                                  <a:latin typeface="Cambria Math" panose="02040503050406030204" pitchFamily="18" charset="0"/>
                                  <a:ea typeface="Cambria Math" panose="02040503050406030204" pitchFamily="18" charset="0"/>
                                  <a:sym typeface="Roboto Regular"/>
                                </a:rPr>
                                <m:t>∇</m:t>
                              </m:r>
                            </m:e>
                            <m:sub>
                              <m:r>
                                <a:rPr lang="en-US" altLang="zh-CN" sz="2400" b="1" i="1" dirty="0">
                                  <a:solidFill>
                                    <a:srgbClr val="C00000"/>
                                  </a:solidFill>
                                  <a:latin typeface="Cambria Math" panose="02040503050406030204" pitchFamily="18" charset="0"/>
                                  <a:ea typeface="Cambria Math" panose="02040503050406030204" pitchFamily="18" charset="0"/>
                                  <a:sym typeface="Roboto Regular"/>
                                </a:rPr>
                                <m:t>𝑿</m:t>
                              </m:r>
                            </m:sub>
                          </m:sSub>
                          <m:r>
                            <a:rPr lang="en-US" altLang="zh-CN" sz="2400" i="1" dirty="0">
                              <a:solidFill>
                                <a:srgbClr val="C00000"/>
                              </a:solidFill>
                              <a:latin typeface="Cambria Math" panose="02040503050406030204" pitchFamily="18" charset="0"/>
                              <a:ea typeface="Cambria Math" panose="02040503050406030204" pitchFamily="18" charset="0"/>
                              <a:sym typeface="Roboto Regular"/>
                            </a:rPr>
                            <m:t>𝐽</m:t>
                          </m:r>
                          <m:d>
                            <m:dPr>
                              <m:ctrlPr>
                                <a:rPr lang="en-US" altLang="zh-CN" sz="2400" i="1" dirty="0">
                                  <a:solidFill>
                                    <a:srgbClr val="C00000"/>
                                  </a:solidFill>
                                  <a:latin typeface="Cambria Math" panose="02040503050406030204" pitchFamily="18" charset="0"/>
                                  <a:ea typeface="Cambria Math" panose="02040503050406030204" pitchFamily="18" charset="0"/>
                                  <a:sym typeface="Roboto Regular"/>
                                </a:rPr>
                              </m:ctrlPr>
                            </m:dPr>
                            <m:e>
                              <m:sSubSup>
                                <m:sSubSupPr>
                                  <m:ctrlPr>
                                    <a:rPr lang="en-US" altLang="zh-CN" sz="2400" i="1" dirty="0">
                                      <a:solidFill>
                                        <a:srgbClr val="C00000"/>
                                      </a:solidFill>
                                      <a:latin typeface="Cambria Math" panose="02040503050406030204" pitchFamily="18" charset="0"/>
                                      <a:ea typeface="Cambria Math" panose="02040503050406030204" pitchFamily="18" charset="0"/>
                                      <a:sym typeface="Roboto Regular"/>
                                    </a:rPr>
                                  </m:ctrlPr>
                                </m:sSubSupPr>
                                <m:e>
                                  <m:r>
                                    <a:rPr lang="en-US" altLang="zh-CN" sz="2400" b="1" i="1" dirty="0">
                                      <a:solidFill>
                                        <a:srgbClr val="C00000"/>
                                      </a:solidFill>
                                      <a:latin typeface="Cambria Math" panose="02040503050406030204" pitchFamily="18" charset="0"/>
                                      <a:ea typeface="Cambria Math" panose="02040503050406030204" pitchFamily="18" charset="0"/>
                                      <a:sym typeface="Roboto Regular"/>
                                    </a:rPr>
                                    <m:t>𝑿</m:t>
                                  </m:r>
                                </m:e>
                                <m:sub>
                                  <m:r>
                                    <a:rPr lang="en-US" altLang="zh-CN" sz="2400" i="1" dirty="0">
                                      <a:solidFill>
                                        <a:srgbClr val="C00000"/>
                                      </a:solidFill>
                                      <a:latin typeface="Cambria Math" panose="02040503050406030204" pitchFamily="18" charset="0"/>
                                      <a:ea typeface="Cambria Math" panose="02040503050406030204" pitchFamily="18" charset="0"/>
                                      <a:sym typeface="Roboto Regular"/>
                                    </a:rPr>
                                    <m:t>𝑁</m:t>
                                  </m:r>
                                </m:sub>
                                <m:sup>
                                  <m:r>
                                    <a:rPr lang="en-US" altLang="zh-CN" sz="2400" i="1" dirty="0">
                                      <a:solidFill>
                                        <a:srgbClr val="C00000"/>
                                      </a:solidFill>
                                      <a:latin typeface="Cambria Math" panose="02040503050406030204" pitchFamily="18" charset="0"/>
                                      <a:ea typeface="Cambria Math" panose="02040503050406030204" pitchFamily="18" charset="0"/>
                                      <a:sym typeface="Roboto Regular"/>
                                    </a:rPr>
                                    <m:t>𝑎𝑑𝑣</m:t>
                                  </m:r>
                                </m:sup>
                              </m:sSubSup>
                              <m:r>
                                <a:rPr lang="en-US" altLang="zh-CN" sz="2400" i="1" dirty="0">
                                  <a:solidFill>
                                    <a:srgbClr val="C00000"/>
                                  </a:solidFill>
                                  <a:latin typeface="Cambria Math" panose="02040503050406030204" pitchFamily="18" charset="0"/>
                                  <a:ea typeface="Cambria Math" panose="02040503050406030204" pitchFamily="18" charset="0"/>
                                  <a:sym typeface="Roboto Regular"/>
                                </a:rPr>
                                <m:t>,</m:t>
                              </m:r>
                              <m:sSub>
                                <m:sSubPr>
                                  <m:ctrlPr>
                                    <a:rPr lang="en-US" altLang="zh-CN" sz="2400" i="1" dirty="0">
                                      <a:solidFill>
                                        <a:srgbClr val="C00000"/>
                                      </a:solidFill>
                                      <a:latin typeface="Cambria Math" panose="02040503050406030204" pitchFamily="18" charset="0"/>
                                      <a:ea typeface="Cambria Math" panose="02040503050406030204" pitchFamily="18" charset="0"/>
                                      <a:sym typeface="Roboto Regular"/>
                                    </a:rPr>
                                  </m:ctrlPr>
                                </m:sSubPr>
                                <m:e>
                                  <m:r>
                                    <a:rPr lang="en-US" altLang="zh-CN" sz="2400" i="1" dirty="0">
                                      <a:solidFill>
                                        <a:srgbClr val="C00000"/>
                                      </a:solidFill>
                                      <a:latin typeface="Cambria Math" panose="02040503050406030204" pitchFamily="18" charset="0"/>
                                      <a:ea typeface="Cambria Math" panose="02040503050406030204" pitchFamily="18" charset="0"/>
                                      <a:sym typeface="Roboto Regular"/>
                                    </a:rPr>
                                    <m:t>𝑦</m:t>
                                  </m:r>
                                </m:e>
                                <m:sub>
                                  <m:r>
                                    <a:rPr lang="en-US" altLang="zh-CN" sz="2400" i="1" dirty="0">
                                      <a:solidFill>
                                        <a:srgbClr val="C00000"/>
                                      </a:solidFill>
                                      <a:latin typeface="Cambria Math" panose="02040503050406030204" pitchFamily="18" charset="0"/>
                                      <a:ea typeface="Cambria Math" panose="02040503050406030204" pitchFamily="18" charset="0"/>
                                      <a:sym typeface="Roboto Regular"/>
                                    </a:rPr>
                                    <m:t>𝐿𝐿</m:t>
                                  </m:r>
                                </m:sub>
                              </m:sSub>
                            </m:e>
                          </m:d>
                        </m:e>
                      </m:d>
                    </m:oMath>
                  </m:oMathPara>
                </a14:m>
                <a:endParaRPr lang="en-US" altLang="zh-CN" sz="2400" dirty="0">
                  <a:latin typeface="SimHei" panose="02010609060101010101" pitchFamily="49" charset="-122"/>
                  <a:ea typeface="SimHei" panose="02010609060101010101" pitchFamily="49" charset="-122"/>
                  <a:sym typeface="Roboto Regular"/>
                </a:endParaRPr>
              </a:p>
              <a:p>
                <a:pPr lvl="0" algn="just" defTabSz="411480" hangingPunct="0">
                  <a:lnSpc>
                    <a:spcPct val="200000"/>
                  </a:lnSpc>
                </a:pPr>
                <a:r>
                  <a:rPr lang="zh-CN" altLang="en-US" sz="2400" dirty="0">
                    <a:latin typeface="SimHei" panose="02010609060101010101" pitchFamily="49" charset="-122"/>
                    <a:ea typeface="SimHei" panose="02010609060101010101" pitchFamily="49" charset="-122"/>
                    <a:sym typeface="Roboto Regular"/>
                  </a:rPr>
                  <a:t>文中取 </a:t>
                </a:r>
                <a14:m>
                  <m:oMath xmlns:m="http://schemas.openxmlformats.org/officeDocument/2006/math">
                    <m:r>
                      <a:rPr lang="zh-CN" altLang="en-US" sz="2400" i="1" dirty="0">
                        <a:latin typeface="Cambria Math" panose="02040503050406030204" pitchFamily="18" charset="0"/>
                        <a:ea typeface="SimHei" panose="02010609060101010101" pitchFamily="49" charset="-122"/>
                        <a:sym typeface="Roboto Regular"/>
                      </a:rPr>
                      <m:t>𝛼</m:t>
                    </m:r>
                    <m:r>
                      <a:rPr lang="en-US" altLang="zh-CN" sz="2400" b="0" i="1" dirty="0">
                        <a:latin typeface="Cambria Math" panose="02040503050406030204" pitchFamily="18" charset="0"/>
                        <a:ea typeface="SimHei" panose="02010609060101010101" pitchFamily="49" charset="-122"/>
                        <a:sym typeface="Roboto Regular"/>
                      </a:rPr>
                      <m:t>=1,  </m:t>
                    </m:r>
                    <m:r>
                      <a:rPr lang="en-US" altLang="zh-CN" sz="2400" b="0" i="1" dirty="0">
                        <a:latin typeface="Cambria Math" panose="02040503050406030204" pitchFamily="18" charset="0"/>
                        <a:ea typeface="SimHei" panose="02010609060101010101" pitchFamily="49" charset="-122"/>
                        <a:sym typeface="Roboto Regular"/>
                      </a:rPr>
                      <m:t>𝑁</m:t>
                    </m:r>
                    <m:r>
                      <a:rPr lang="en-US" altLang="zh-CN" sz="2400" b="0" i="1" dirty="0">
                        <a:latin typeface="Cambria Math" panose="02040503050406030204" pitchFamily="18" charset="0"/>
                        <a:ea typeface="SimHei" panose="02010609060101010101" pitchFamily="49" charset="-122"/>
                        <a:sym typeface="Roboto Regular"/>
                      </a:rPr>
                      <m:t>=</m:t>
                    </m:r>
                    <m:r>
                      <m:rPr>
                        <m:sty m:val="p"/>
                      </m:rPr>
                      <a:rPr lang="en-US" altLang="zh-CN" sz="2400" i="1" dirty="0">
                        <a:latin typeface="Cambria Math" panose="02040503050406030204" pitchFamily="18" charset="0"/>
                        <a:ea typeface="SimHei" panose="02010609060101010101" pitchFamily="49" charset="-122"/>
                        <a:sym typeface="Roboto Regular"/>
                      </a:rPr>
                      <m:t>min</m:t>
                    </m:r>
                    <m:r>
                      <a:rPr lang="en-US" altLang="zh-CN" sz="2400" b="0" i="1" dirty="0">
                        <a:latin typeface="Cambria Math" panose="02040503050406030204" pitchFamily="18" charset="0"/>
                        <a:ea typeface="SimHei" panose="02010609060101010101" pitchFamily="49" charset="-122"/>
                        <a:sym typeface="Roboto Regular"/>
                      </a:rPr>
                      <m:t>(</m:t>
                    </m:r>
                    <m:r>
                      <a:rPr lang="en-US" altLang="zh-CN" sz="2400" b="0" i="1" dirty="0">
                        <a:latin typeface="Cambria Math" panose="02040503050406030204" pitchFamily="18" charset="0"/>
                        <a:ea typeface="Cambria Math" panose="02040503050406030204" pitchFamily="18" charset="0"/>
                        <a:sym typeface="Roboto Regular"/>
                      </a:rPr>
                      <m:t>𝜖</m:t>
                    </m:r>
                    <m:r>
                      <a:rPr lang="en-US" altLang="zh-CN" sz="2400" b="0" i="1" dirty="0">
                        <a:latin typeface="Cambria Math" panose="02040503050406030204" pitchFamily="18" charset="0"/>
                        <a:ea typeface="Cambria Math" panose="02040503050406030204" pitchFamily="18" charset="0"/>
                        <a:sym typeface="Roboto Regular"/>
                      </a:rPr>
                      <m:t>+4,1.25</m:t>
                    </m:r>
                    <m:r>
                      <a:rPr lang="en-US" altLang="zh-CN" sz="2400" b="0" i="1" dirty="0">
                        <a:latin typeface="Cambria Math" panose="02040503050406030204" pitchFamily="18" charset="0"/>
                        <a:ea typeface="Cambria Math" panose="02040503050406030204" pitchFamily="18" charset="0"/>
                        <a:sym typeface="Roboto Regular"/>
                      </a:rPr>
                      <m:t>𝜖</m:t>
                    </m:r>
                    <m:r>
                      <a:rPr lang="en-US" altLang="zh-CN" sz="2400" b="0" i="1" dirty="0">
                        <a:latin typeface="Cambria Math" panose="02040503050406030204" pitchFamily="18" charset="0"/>
                        <a:ea typeface="SimHei" panose="02010609060101010101" pitchFamily="49" charset="-122"/>
                        <a:sym typeface="Roboto Regular"/>
                      </a:rPr>
                      <m:t>)</m:t>
                    </m:r>
                  </m:oMath>
                </a14:m>
                <a:r>
                  <a:rPr lang="en-US" altLang="zh-CN" sz="2400" dirty="0">
                    <a:latin typeface="SimHei" panose="02010609060101010101" pitchFamily="49" charset="-122"/>
                    <a:ea typeface="SimHei" panose="02010609060101010101" pitchFamily="49" charset="-122"/>
                    <a:sym typeface="Roboto Regular"/>
                  </a:rPr>
                  <a:t>.</a:t>
                </a:r>
              </a:p>
            </p:txBody>
          </p:sp>
        </mc:Choice>
        <mc:Fallback xmlns="">
          <p:sp>
            <p:nvSpPr>
              <p:cNvPr id="3" name="文本框 2">
                <a:extLst>
                  <a:ext uri="{FF2B5EF4-FFF2-40B4-BE49-F238E27FC236}">
                    <a16:creationId xmlns:a16="http://schemas.microsoft.com/office/drawing/2014/main" id="{F1F76EDF-0233-A84F-B071-FC96E67A6490}"/>
                  </a:ext>
                </a:extLst>
              </p:cNvPr>
              <p:cNvSpPr txBox="1">
                <a:spLocks noRot="1" noChangeAspect="1" noMove="1" noResize="1" noEditPoints="1" noAdjustHandles="1" noChangeArrowheads="1" noChangeShapeType="1" noTextEdit="1"/>
              </p:cNvSpPr>
              <p:nvPr/>
            </p:nvSpPr>
            <p:spPr>
              <a:xfrm>
                <a:off x="346600" y="923326"/>
                <a:ext cx="11498799" cy="5392182"/>
              </a:xfrm>
              <a:prstGeom prst="rect">
                <a:avLst/>
              </a:prstGeom>
              <a:blipFill>
                <a:blip r:embed="rId3"/>
                <a:stretch>
                  <a:fillRect l="-883" r="-883" b="-14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181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5" y="135612"/>
            <a:ext cx="11177105" cy="544007"/>
          </a:xfrm>
        </p:spPr>
        <p:txBody>
          <a:bodyPr>
            <a:normAutofit/>
          </a:bodyPr>
          <a:lstStyle/>
          <a:p>
            <a:r>
              <a:rPr kumimoji="1" lang="zh-CN" altLang="en-US"/>
              <a:t>对抗样本的生成</a:t>
            </a:r>
            <a:r>
              <a:rPr kumimoji="1" lang="en-US" altLang="zh-CN"/>
              <a:t>——FM, BIM, ILLCM</a:t>
            </a:r>
            <a:r>
              <a:rPr kumimoji="1" lang="zh-CN" altLang="en-US"/>
              <a:t>比较</a:t>
            </a:r>
          </a:p>
        </p:txBody>
      </p:sp>
      <p:pic>
        <p:nvPicPr>
          <p:cNvPr id="4" name="图片 3">
            <a:extLst>
              <a:ext uri="{FF2B5EF4-FFF2-40B4-BE49-F238E27FC236}">
                <a16:creationId xmlns:a16="http://schemas.microsoft.com/office/drawing/2014/main" id="{EE9CCDC7-7701-114F-9EA0-11BE4AC767A7}"/>
              </a:ext>
            </a:extLst>
          </p:cNvPr>
          <p:cNvPicPr>
            <a:picLocks noChangeAspect="1"/>
          </p:cNvPicPr>
          <p:nvPr/>
        </p:nvPicPr>
        <p:blipFill>
          <a:blip r:embed="rId3"/>
          <a:stretch>
            <a:fillRect/>
          </a:stretch>
        </p:blipFill>
        <p:spPr>
          <a:xfrm>
            <a:off x="792843" y="1098279"/>
            <a:ext cx="10542140" cy="374038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931AFB5-F949-A14D-B8F4-3E7626F61D01}"/>
                  </a:ext>
                </a:extLst>
              </p:cNvPr>
              <p:cNvSpPr txBox="1"/>
              <p:nvPr/>
            </p:nvSpPr>
            <p:spPr>
              <a:xfrm>
                <a:off x="414836" y="799755"/>
                <a:ext cx="11362327" cy="369332"/>
              </a:xfrm>
              <a:prstGeom prst="rect">
                <a:avLst/>
              </a:prstGeom>
              <a:noFill/>
            </p:spPr>
            <p:txBody>
              <a:bodyPr wrap="square">
                <a:spAutoFit/>
              </a:bodyPr>
              <a:lstStyle/>
              <a:p>
                <a:pPr algn="ctr"/>
                <a:r>
                  <a:rPr lang="zh-CN" altLang="en-US">
                    <a:solidFill>
                      <a:srgbClr val="000000"/>
                    </a:solidFill>
                    <a:latin typeface="PingFang SC" panose="020B0400000000000000" pitchFamily="34" charset="-122"/>
                    <a:ea typeface="PingFang SC" panose="020B0400000000000000" pitchFamily="34" charset="-122"/>
                  </a:rPr>
                  <a:t>不同超参数</a:t>
                </a:r>
                <a14:m>
                  <m:oMath xmlns:m="http://schemas.openxmlformats.org/officeDocument/2006/math">
                    <m:r>
                      <a:rPr lang="zh-CN" altLang="en-US" b="0" i="0">
                        <a:solidFill>
                          <a:srgbClr val="000000"/>
                        </a:solidFill>
                        <a:latin typeface="Cambria Math" panose="02040503050406030204" pitchFamily="18" charset="0"/>
                        <a:ea typeface="PingFang SC" panose="020B0400000000000000" pitchFamily="34" charset="-122"/>
                      </a:rPr>
                      <m:t> </m:t>
                    </m:r>
                    <m:r>
                      <a:rPr lang="zh-CN" altLang="en-US" i="1">
                        <a:solidFill>
                          <a:srgbClr val="000000"/>
                        </a:solidFill>
                        <a:latin typeface="Cambria Math" panose="02040503050406030204" pitchFamily="18" charset="0"/>
                        <a:ea typeface="PingFang SC" panose="020B0400000000000000" pitchFamily="34" charset="-122"/>
                      </a:rPr>
                      <m:t>𝜖</m:t>
                    </m:r>
                    <m:r>
                      <a:rPr lang="en-US" altLang="zh-CN" i="1">
                        <a:solidFill>
                          <a:srgbClr val="000000"/>
                        </a:solidFill>
                        <a:latin typeface="Cambria Math" panose="02040503050406030204" pitchFamily="18" charset="0"/>
                        <a:ea typeface="PingFang SC" panose="020B0400000000000000" pitchFamily="34" charset="-122"/>
                      </a:rPr>
                      <m:t>∈</m:t>
                    </m:r>
                    <m:r>
                      <a:rPr lang="en-US" altLang="zh-CN" b="0" i="1">
                        <a:solidFill>
                          <a:srgbClr val="000000"/>
                        </a:solidFill>
                        <a:latin typeface="Cambria Math" panose="02040503050406030204" pitchFamily="18" charset="0"/>
                        <a:ea typeface="PingFang SC" panose="020B0400000000000000" pitchFamily="34" charset="-122"/>
                      </a:rPr>
                      <m:t>[2, 128]</m:t>
                    </m:r>
                    <m:r>
                      <a:rPr lang="zh-CN" altLang="en-US" b="0" i="1">
                        <a:solidFill>
                          <a:srgbClr val="000000"/>
                        </a:solidFill>
                        <a:latin typeface="Cambria Math" panose="02040503050406030204" pitchFamily="18" charset="0"/>
                        <a:ea typeface="PingFang SC" panose="020B0400000000000000" pitchFamily="34" charset="-122"/>
                      </a:rPr>
                      <m:t> </m:t>
                    </m:r>
                  </m:oMath>
                </a14:m>
                <a:r>
                  <a:rPr lang="zh-CN" altLang="en-US">
                    <a:solidFill>
                      <a:srgbClr val="000000"/>
                    </a:solidFill>
                    <a:latin typeface="PingFang SC" panose="020B0400000000000000" pitchFamily="34" charset="-122"/>
                    <a:ea typeface="PingFang SC" panose="020B0400000000000000" pitchFamily="34" charset="-122"/>
                  </a:rPr>
                  <a:t>下三种对抗样本生成方法在</a:t>
                </a:r>
                <a:r>
                  <a:rPr lang="en-US" altLang="zh-CN" b="0" i="0">
                    <a:solidFill>
                      <a:srgbClr val="000000"/>
                    </a:solidFill>
                    <a:effectLst/>
                    <a:latin typeface="PingFang SC" panose="020B0400000000000000" pitchFamily="34" charset="-122"/>
                    <a:ea typeface="PingFang SC" panose="020B0400000000000000" pitchFamily="34" charset="-122"/>
                  </a:rPr>
                  <a:t>ImageNet</a:t>
                </a:r>
                <a:r>
                  <a:rPr lang="zh-CN" altLang="en-US" b="0" i="0">
                    <a:solidFill>
                      <a:srgbClr val="000000"/>
                    </a:solidFill>
                    <a:effectLst/>
                    <a:latin typeface="PingFang SC" panose="020B0400000000000000" pitchFamily="34" charset="-122"/>
                    <a:ea typeface="PingFang SC" panose="020B0400000000000000" pitchFamily="34" charset="-122"/>
                  </a:rPr>
                  <a:t>的</a:t>
                </a:r>
                <a:r>
                  <a:rPr lang="en-US" altLang="zh-CN" b="0" i="0">
                    <a:solidFill>
                      <a:srgbClr val="000000"/>
                    </a:solidFill>
                    <a:effectLst/>
                    <a:latin typeface="PingFang SC" panose="020B0400000000000000" pitchFamily="34" charset="-122"/>
                    <a:ea typeface="PingFang SC" panose="020B0400000000000000" pitchFamily="34" charset="-122"/>
                  </a:rPr>
                  <a:t>50000</a:t>
                </a:r>
                <a:r>
                  <a:rPr lang="zh-CN" altLang="en-US" b="0" i="0">
                    <a:solidFill>
                      <a:srgbClr val="000000"/>
                    </a:solidFill>
                    <a:effectLst/>
                    <a:latin typeface="PingFang SC" panose="020B0400000000000000" pitchFamily="34" charset="-122"/>
                    <a:ea typeface="PingFang SC" panose="020B0400000000000000" pitchFamily="34" charset="-122"/>
                  </a:rPr>
                  <a:t>个验证图像上的</a:t>
                </a:r>
                <a:r>
                  <a:rPr lang="en-US" altLang="zh-CN" b="0" i="0">
                    <a:solidFill>
                      <a:srgbClr val="000000"/>
                    </a:solidFill>
                    <a:effectLst/>
                    <a:latin typeface="PingFang SC" panose="020B0400000000000000" pitchFamily="34" charset="-122"/>
                    <a:ea typeface="PingFang SC" panose="020B0400000000000000" pitchFamily="34" charset="-122"/>
                  </a:rPr>
                  <a:t>Top-1</a:t>
                </a:r>
                <a:r>
                  <a:rPr lang="zh-CN" altLang="en-US" b="0" i="0">
                    <a:solidFill>
                      <a:srgbClr val="000000"/>
                    </a:solidFill>
                    <a:effectLst/>
                    <a:latin typeface="PingFang SC" panose="020B0400000000000000" pitchFamily="34" charset="-122"/>
                    <a:ea typeface="PingFang SC" panose="020B0400000000000000" pitchFamily="34" charset="-122"/>
                  </a:rPr>
                  <a:t>及</a:t>
                </a:r>
                <a:r>
                  <a:rPr lang="en-US" altLang="zh-CN" b="0" i="0">
                    <a:solidFill>
                      <a:srgbClr val="000000"/>
                    </a:solidFill>
                    <a:effectLst/>
                    <a:latin typeface="PingFang SC" panose="020B0400000000000000" pitchFamily="34" charset="-122"/>
                    <a:ea typeface="PingFang SC" panose="020B0400000000000000" pitchFamily="34" charset="-122"/>
                  </a:rPr>
                  <a:t>Top-5</a:t>
                </a:r>
                <a:r>
                  <a:rPr lang="zh-CN" altLang="en-US" b="0" i="0">
                    <a:solidFill>
                      <a:srgbClr val="000000"/>
                    </a:solidFill>
                    <a:effectLst/>
                    <a:latin typeface="PingFang SC" panose="020B0400000000000000" pitchFamily="34" charset="-122"/>
                    <a:ea typeface="PingFang SC" panose="020B0400000000000000" pitchFamily="34" charset="-122"/>
                  </a:rPr>
                  <a:t>精度</a:t>
                </a:r>
                <a:endParaRPr lang="zh-CN" altLang="en-US"/>
              </a:p>
            </p:txBody>
          </p:sp>
        </mc:Choice>
        <mc:Fallback xmlns="">
          <p:sp>
            <p:nvSpPr>
              <p:cNvPr id="5" name="文本框 4">
                <a:extLst>
                  <a:ext uri="{FF2B5EF4-FFF2-40B4-BE49-F238E27FC236}">
                    <a16:creationId xmlns:a16="http://schemas.microsoft.com/office/drawing/2014/main" id="{A931AFB5-F949-A14D-B8F4-3E7626F61D01}"/>
                  </a:ext>
                </a:extLst>
              </p:cNvPr>
              <p:cNvSpPr txBox="1">
                <a:spLocks noRot="1" noChangeAspect="1" noMove="1" noResize="1" noEditPoints="1" noAdjustHandles="1" noChangeArrowheads="1" noChangeShapeType="1" noTextEdit="1"/>
              </p:cNvSpPr>
              <p:nvPr/>
            </p:nvSpPr>
            <p:spPr>
              <a:xfrm>
                <a:off x="414836" y="799755"/>
                <a:ext cx="11362327" cy="369332"/>
              </a:xfrm>
              <a:prstGeom prst="rect">
                <a:avLst/>
              </a:prstGeom>
              <a:blipFill>
                <a:blip r:embed="rId4"/>
                <a:stretch>
                  <a:fillRect t="-3226"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9FB5E38-CE59-844C-A7F4-00C4BB9BD2DA}"/>
                  </a:ext>
                </a:extLst>
              </p:cNvPr>
              <p:cNvSpPr txBox="1"/>
              <p:nvPr/>
            </p:nvSpPr>
            <p:spPr>
              <a:xfrm>
                <a:off x="802329" y="4681912"/>
                <a:ext cx="10532654" cy="187923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altLang="zh-CN" sz="2000" dirty="0">
                    <a:solidFill>
                      <a:srgbClr val="005493"/>
                    </a:solidFill>
                    <a:latin typeface="Arial" panose="020B0604020202020204" pitchFamily="34" charset="0"/>
                    <a:ea typeface="SimHei" panose="02010609060101010101" pitchFamily="49" charset="-122"/>
                    <a:cs typeface="Arial" panose="020B0604020202020204" pitchFamily="34" charset="0"/>
                    <a:sym typeface="Roboto Regular"/>
                  </a:rPr>
                  <a:t>FM</a:t>
                </a:r>
                <a:r>
                  <a:rPr lang="zh-CN" altLang="en-US" sz="2000" dirty="0">
                    <a:latin typeface="Arial" panose="020B0604020202020204" pitchFamily="34" charset="0"/>
                    <a:ea typeface="SimHei" panose="02010609060101010101" pitchFamily="49" charset="-122"/>
                    <a:cs typeface="Arial" panose="020B0604020202020204" pitchFamily="34" charset="0"/>
                    <a:sym typeface="Roboto Regular"/>
                  </a:rPr>
                  <a:t>在最小的</a:t>
                </a:r>
                <a14:m>
                  <m:oMath xmlns:m="http://schemas.openxmlformats.org/officeDocument/2006/math">
                    <m:r>
                      <a:rPr lang="zh-CN" altLang="en-US" sz="2000" i="1">
                        <a:solidFill>
                          <a:srgbClr val="000000"/>
                        </a:solidFill>
                        <a:latin typeface="Cambria Math" panose="02040503050406030204" pitchFamily="18" charset="0"/>
                        <a:ea typeface="PingFang SC" panose="020B0400000000000000" pitchFamily="34" charset="-122"/>
                      </a:rPr>
                      <m:t>𝜖</m:t>
                    </m:r>
                  </m:oMath>
                </a14:m>
                <a:r>
                  <a:rPr lang="zh-CN" altLang="en-US" sz="2000">
                    <a:latin typeface="Arial" panose="020B0604020202020204" pitchFamily="34" charset="0"/>
                    <a:ea typeface="SimHei" panose="02010609060101010101" pitchFamily="49" charset="-122"/>
                    <a:cs typeface="Arial" panose="020B0604020202020204" pitchFamily="34" charset="0"/>
                  </a:rPr>
                  <a:t>下能将两种精度降低</a:t>
                </a:r>
                <a:r>
                  <a:rPr lang="en-US" altLang="zh-CN" sz="2000">
                    <a:latin typeface="Arial" panose="020B0604020202020204" pitchFamily="34" charset="0"/>
                    <a:ea typeface="SimHei" panose="02010609060101010101" pitchFamily="49" charset="-122"/>
                    <a:cs typeface="Arial" panose="020B0604020202020204" pitchFamily="34" charset="0"/>
                  </a:rPr>
                  <a:t>50%</a:t>
                </a:r>
                <a:r>
                  <a:rPr lang="zh-CN" altLang="en-US" sz="2000">
                    <a:latin typeface="Arial" panose="020B0604020202020204" pitchFamily="34" charset="0"/>
                    <a:ea typeface="SimHei" panose="02010609060101010101" pitchFamily="49" charset="-122"/>
                    <a:cs typeface="Arial" panose="020B0604020202020204" pitchFamily="34" charset="0"/>
                  </a:rPr>
                  <a:t>和</a:t>
                </a:r>
                <a:r>
                  <a:rPr lang="en-US" altLang="zh-CN" sz="2000">
                    <a:latin typeface="Arial" panose="020B0604020202020204" pitchFamily="34" charset="0"/>
                    <a:ea typeface="SimHei" panose="02010609060101010101" pitchFamily="49" charset="-122"/>
                    <a:cs typeface="Arial" panose="020B0604020202020204" pitchFamily="34" charset="0"/>
                  </a:rPr>
                  <a:t>40%</a:t>
                </a:r>
                <a:r>
                  <a:rPr lang="zh-CN" altLang="en-US" sz="2000">
                    <a:latin typeface="Arial" panose="020B0604020202020204" pitchFamily="34" charset="0"/>
                    <a:ea typeface="SimHei" panose="02010609060101010101" pitchFamily="49" charset="-122"/>
                    <a:cs typeface="Arial" panose="020B0604020202020204" pitchFamily="34" charset="0"/>
                  </a:rPr>
                  <a:t>，在</a:t>
                </a:r>
                <a14:m>
                  <m:oMath xmlns:m="http://schemas.openxmlformats.org/officeDocument/2006/math">
                    <m:r>
                      <a:rPr lang="zh-CN" altLang="en-US" sz="2000" i="1">
                        <a:solidFill>
                          <a:srgbClr val="000000"/>
                        </a:solidFill>
                        <a:latin typeface="Cambria Math" panose="02040503050406030204" pitchFamily="18" charset="0"/>
                        <a:ea typeface="PingFang SC" panose="020B0400000000000000" pitchFamily="34" charset="-122"/>
                      </a:rPr>
                      <m:t>𝜖</m:t>
                    </m:r>
                    <m:r>
                      <a:rPr lang="en-US" altLang="zh-CN" sz="2000" b="0" i="1">
                        <a:solidFill>
                          <a:srgbClr val="000000"/>
                        </a:solidFill>
                        <a:latin typeface="Cambria Math" panose="02040503050406030204" pitchFamily="18" charset="0"/>
                        <a:ea typeface="PingFang SC" panose="020B0400000000000000" pitchFamily="34" charset="-122"/>
                      </a:rPr>
                      <m:t>=32</m:t>
                    </m:r>
                  </m:oMath>
                </a14:m>
                <a:r>
                  <a:rPr lang="zh-CN" altLang="en-US" sz="2000">
                    <a:latin typeface="Arial" panose="020B0604020202020204" pitchFamily="34" charset="0"/>
                    <a:ea typeface="SimHei" panose="02010609060101010101" pitchFamily="49" charset="-122"/>
                    <a:cs typeface="Arial" panose="020B0604020202020204" pitchFamily="34" charset="0"/>
                  </a:rPr>
                  <a:t>前几乎保持不变，之后随着</a:t>
                </a:r>
                <a14:m>
                  <m:oMath xmlns:m="http://schemas.openxmlformats.org/officeDocument/2006/math">
                    <m:r>
                      <a:rPr lang="zh-CN" altLang="en-US" sz="2000" i="1">
                        <a:solidFill>
                          <a:srgbClr val="000000"/>
                        </a:solidFill>
                        <a:latin typeface="Cambria Math" panose="02040503050406030204" pitchFamily="18" charset="0"/>
                        <a:ea typeface="PingFang SC" panose="020B0400000000000000" pitchFamily="34" charset="-122"/>
                      </a:rPr>
                      <m:t>𝜖</m:t>
                    </m:r>
                  </m:oMath>
                </a14:m>
                <a:r>
                  <a:rPr lang="zh-CN" altLang="en-US" sz="2000">
                    <a:latin typeface="Arial" panose="020B0604020202020204" pitchFamily="34" charset="0"/>
                    <a:ea typeface="SimHei" panose="02010609060101010101" pitchFamily="49" charset="-122"/>
                    <a:cs typeface="Arial" panose="020B0604020202020204" pitchFamily="34" charset="0"/>
                  </a:rPr>
                  <a:t>的增大，图像内容被破坏，精确度降低。</a:t>
                </a:r>
                <a:endParaRPr lang="en-US" altLang="zh-CN" sz="2000">
                  <a:latin typeface="Arial" panose="020B0604020202020204" pitchFamily="34" charset="0"/>
                  <a:ea typeface="SimHei" panose="02010609060101010101" pitchFamily="49" charset="-122"/>
                  <a:cs typeface="Arial" panose="020B0604020202020204" pitchFamily="34" charset="0"/>
                </a:endParaRPr>
              </a:p>
              <a:p>
                <a:pPr marL="342900" indent="-342900" algn="just">
                  <a:lnSpc>
                    <a:spcPct val="150000"/>
                  </a:lnSpc>
                  <a:buFont typeface="Arial" panose="020B0604020202020204" pitchFamily="34" charset="0"/>
                  <a:buChar char="•"/>
                </a:pPr>
                <a:r>
                  <a:rPr lang="en-US" altLang="zh-CN" sz="2000">
                    <a:solidFill>
                      <a:srgbClr val="005493"/>
                    </a:solidFill>
                    <a:latin typeface="Arial" panose="020B0604020202020204" pitchFamily="34" charset="0"/>
                    <a:ea typeface="SimHei" panose="02010609060101010101" pitchFamily="49" charset="-122"/>
                    <a:cs typeface="Arial" panose="020B0604020202020204" pitchFamily="34" charset="0"/>
                  </a:rPr>
                  <a:t>BIM</a:t>
                </a:r>
                <a:r>
                  <a:rPr lang="zh-CN" altLang="en-US" sz="2000">
                    <a:latin typeface="Arial" panose="020B0604020202020204" pitchFamily="34" charset="0"/>
                    <a:ea typeface="SimHei" panose="02010609060101010101" pitchFamily="49" charset="-122"/>
                    <a:cs typeface="Arial" panose="020B0604020202020204" pitchFamily="34" charset="0"/>
                  </a:rPr>
                  <a:t>能够保持图像的内容不被破坏，但在</a:t>
                </a:r>
                <a14:m>
                  <m:oMath xmlns:m="http://schemas.openxmlformats.org/officeDocument/2006/math">
                    <m:r>
                      <a:rPr lang="zh-CN" altLang="en-US" sz="2000" i="1">
                        <a:solidFill>
                          <a:srgbClr val="000000"/>
                        </a:solidFill>
                        <a:latin typeface="Cambria Math" panose="02040503050406030204" pitchFamily="18" charset="0"/>
                        <a:ea typeface="PingFang SC" panose="020B0400000000000000" pitchFamily="34" charset="-122"/>
                      </a:rPr>
                      <m:t>𝜖</m:t>
                    </m:r>
                    <m:r>
                      <a:rPr lang="en-US" altLang="zh-CN" sz="2000" i="1">
                        <a:solidFill>
                          <a:srgbClr val="000000"/>
                        </a:solidFill>
                        <a:latin typeface="Cambria Math" panose="02040503050406030204" pitchFamily="18" charset="0"/>
                        <a:ea typeface="PingFang SC" panose="020B0400000000000000" pitchFamily="34" charset="-122"/>
                      </a:rPr>
                      <m:t>=</m:t>
                    </m:r>
                    <m:r>
                      <a:rPr lang="en-US" altLang="zh-CN" sz="2000" b="0" i="1">
                        <a:solidFill>
                          <a:srgbClr val="000000"/>
                        </a:solidFill>
                        <a:latin typeface="Cambria Math" panose="02040503050406030204" pitchFamily="18" charset="0"/>
                        <a:ea typeface="PingFang SC" panose="020B0400000000000000" pitchFamily="34" charset="-122"/>
                      </a:rPr>
                      <m:t>48</m:t>
                    </m:r>
                  </m:oMath>
                </a14:m>
                <a:r>
                  <a:rPr lang="zh-CN" altLang="en-US" sz="2000">
                    <a:latin typeface="Arial" panose="020B0604020202020204" pitchFamily="34" charset="0"/>
                    <a:ea typeface="SimHei" panose="02010609060101010101" pitchFamily="49" charset="-122"/>
                    <a:cs typeface="Arial" panose="020B0604020202020204" pitchFamily="34" charset="0"/>
                  </a:rPr>
                  <a:t>后其性能不能继续改善。</a:t>
                </a:r>
                <a:endParaRPr lang="en-US" altLang="zh-CN" sz="2000">
                  <a:latin typeface="Arial" panose="020B0604020202020204" pitchFamily="34" charset="0"/>
                  <a:ea typeface="SimHei" panose="02010609060101010101" pitchFamily="49" charset="-122"/>
                  <a:cs typeface="Arial" panose="020B0604020202020204" pitchFamily="34" charset="0"/>
                </a:endParaRPr>
              </a:p>
              <a:p>
                <a:pPr marL="342900" indent="-342900" algn="just">
                  <a:lnSpc>
                    <a:spcPct val="150000"/>
                  </a:lnSpc>
                  <a:buFont typeface="Arial" panose="020B0604020202020204" pitchFamily="34" charset="0"/>
                  <a:buChar char="•"/>
                </a:pPr>
                <a:r>
                  <a:rPr lang="en-US" altLang="zh-CN" sz="2000">
                    <a:solidFill>
                      <a:srgbClr val="005493"/>
                    </a:solidFill>
                    <a:latin typeface="Arial" panose="020B0604020202020204" pitchFamily="34" charset="0"/>
                    <a:ea typeface="SimHei" panose="02010609060101010101" pitchFamily="49" charset="-122"/>
                    <a:cs typeface="Arial" panose="020B0604020202020204" pitchFamily="34" charset="0"/>
                  </a:rPr>
                  <a:t>ILLCM</a:t>
                </a:r>
                <a:r>
                  <a:rPr lang="zh-CN" altLang="en-US" sz="2000">
                    <a:latin typeface="Arial" panose="020B0604020202020204" pitchFamily="34" charset="0"/>
                    <a:ea typeface="SimHei" panose="02010609060101010101" pitchFamily="49" charset="-122"/>
                    <a:cs typeface="Arial" panose="020B0604020202020204" pitchFamily="34" charset="0"/>
                  </a:rPr>
                  <a:t>在</a:t>
                </a:r>
                <a14:m>
                  <m:oMath xmlns:m="http://schemas.openxmlformats.org/officeDocument/2006/math">
                    <m:r>
                      <a:rPr lang="zh-CN" altLang="en-US" sz="2000" i="1">
                        <a:solidFill>
                          <a:srgbClr val="000000"/>
                        </a:solidFill>
                        <a:latin typeface="Cambria Math" panose="02040503050406030204" pitchFamily="18" charset="0"/>
                        <a:ea typeface="PingFang SC" panose="020B0400000000000000" pitchFamily="34" charset="-122"/>
                      </a:rPr>
                      <m:t>𝜖</m:t>
                    </m:r>
                  </m:oMath>
                </a14:m>
                <a:r>
                  <a:rPr lang="zh-CN" altLang="en-US" sz="2000">
                    <a:latin typeface="Arial" panose="020B0604020202020204" pitchFamily="34" charset="0"/>
                    <a:ea typeface="SimHei" panose="02010609060101010101" pitchFamily="49" charset="-122"/>
                    <a:cs typeface="Arial" panose="020B0604020202020204" pitchFamily="34" charset="0"/>
                  </a:rPr>
                  <a:t>很小时的性能就很强，且能一直保持。</a:t>
                </a:r>
              </a:p>
            </p:txBody>
          </p:sp>
        </mc:Choice>
        <mc:Fallback xmlns="">
          <p:sp>
            <p:nvSpPr>
              <p:cNvPr id="7" name="文本框 6">
                <a:extLst>
                  <a:ext uri="{FF2B5EF4-FFF2-40B4-BE49-F238E27FC236}">
                    <a16:creationId xmlns:a16="http://schemas.microsoft.com/office/drawing/2014/main" id="{89FB5E38-CE59-844C-A7F4-00C4BB9BD2DA}"/>
                  </a:ext>
                </a:extLst>
              </p:cNvPr>
              <p:cNvSpPr txBox="1">
                <a:spLocks noRot="1" noChangeAspect="1" noMove="1" noResize="1" noEditPoints="1" noAdjustHandles="1" noChangeArrowheads="1" noChangeShapeType="1" noTextEdit="1"/>
              </p:cNvSpPr>
              <p:nvPr/>
            </p:nvSpPr>
            <p:spPr>
              <a:xfrm>
                <a:off x="802329" y="4681912"/>
                <a:ext cx="10532654" cy="1879232"/>
              </a:xfrm>
              <a:prstGeom prst="rect">
                <a:avLst/>
              </a:prstGeom>
              <a:blipFill>
                <a:blip r:embed="rId5"/>
                <a:stretch>
                  <a:fillRect l="-482" r="-602" b="-53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543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5" y="135612"/>
                <a:ext cx="11177105" cy="544007"/>
              </a:xfrm>
            </p:spPr>
            <p:txBody>
              <a:bodyPr>
                <a:normAutofit/>
              </a:bodyPr>
              <a:lstStyle/>
              <a:p>
                <a:r>
                  <a:rPr kumimoji="1" lang="zh-CN" altLang="en-US"/>
                  <a:t>对抗样本的生成</a:t>
                </a:r>
                <a:r>
                  <a:rPr kumimoji="1" lang="en-US" altLang="zh-CN"/>
                  <a:t>——FM</a:t>
                </a:r>
                <a:r>
                  <a:rPr kumimoji="1" lang="zh-CN" altLang="en-US"/>
                  <a:t>在不同超参数</a:t>
                </a:r>
                <a14:m>
                  <m:oMath xmlns:m="http://schemas.openxmlformats.org/officeDocument/2006/math">
                    <m:r>
                      <a:rPr lang="zh-CN" altLang="en-US" b="1" i="0">
                        <a:solidFill>
                          <a:srgbClr val="000000"/>
                        </a:solidFill>
                        <a:latin typeface="Cambria Math" panose="02040503050406030204" pitchFamily="18" charset="0"/>
                        <a:ea typeface="PingFang SC" panose="020B0400000000000000" pitchFamily="34" charset="-122"/>
                      </a:rPr>
                      <m:t> </m:t>
                    </m:r>
                    <m:r>
                      <a:rPr lang="zh-CN" altLang="en-US" i="1">
                        <a:solidFill>
                          <a:srgbClr val="000000"/>
                        </a:solidFill>
                        <a:latin typeface="Cambria Math" panose="02040503050406030204" pitchFamily="18" charset="0"/>
                        <a:ea typeface="PingFang SC" panose="020B0400000000000000" pitchFamily="34" charset="-122"/>
                      </a:rPr>
                      <m:t>𝜖</m:t>
                    </m:r>
                    <m:r>
                      <a:rPr lang="zh-CN" altLang="en-US" b="1" i="1">
                        <a:solidFill>
                          <a:srgbClr val="000000"/>
                        </a:solidFill>
                        <a:latin typeface="Cambria Math" panose="02040503050406030204" pitchFamily="18" charset="0"/>
                        <a:ea typeface="PingFang SC" panose="020B0400000000000000" pitchFamily="34" charset="-122"/>
                      </a:rPr>
                      <m:t> </m:t>
                    </m:r>
                  </m:oMath>
                </a14:m>
                <a:r>
                  <a:rPr kumimoji="1" lang="zh-CN" altLang="en-US"/>
                  <a:t>下的结果</a:t>
                </a:r>
              </a:p>
            </p:txBody>
          </p:sp>
        </mc:Choice>
        <mc:Fallback xmlns="">
          <p:sp>
            <p:nvSpPr>
              <p:cNvPr id="2" name="文本占位符 1">
                <a:extLst>
                  <a:ext uri="{FF2B5EF4-FFF2-40B4-BE49-F238E27FC236}">
                    <a16:creationId xmlns:a16="http://schemas.microsoft.com/office/drawing/2014/main" id="{9ADF4946-B0BE-3044-9092-E37BB58160E6}"/>
                  </a:ext>
                </a:extLst>
              </p:cNvPr>
              <p:cNvSpPr>
                <a:spLocks noGrp="1" noRot="1" noChangeAspect="1" noMove="1" noResize="1" noEditPoints="1" noAdjustHandles="1" noChangeArrowheads="1" noChangeShapeType="1" noTextEdit="1"/>
              </p:cNvSpPr>
              <p:nvPr>
                <p:ph type="body" sz="quarter" idx="10"/>
              </p:nvPr>
            </p:nvSpPr>
            <p:spPr>
              <a:xfrm>
                <a:off x="953935" y="135612"/>
                <a:ext cx="11177105" cy="544007"/>
              </a:xfrm>
              <a:blipFill>
                <a:blip r:embed="rId3"/>
                <a:stretch>
                  <a:fillRect l="-1020" t="-11364" b="-2727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93FE096F-B2B8-3446-97AC-AED725A98138}"/>
              </a:ext>
            </a:extLst>
          </p:cNvPr>
          <p:cNvPicPr>
            <a:picLocks noChangeAspect="1"/>
          </p:cNvPicPr>
          <p:nvPr/>
        </p:nvPicPr>
        <p:blipFill>
          <a:blip r:embed="rId4"/>
          <a:stretch>
            <a:fillRect/>
          </a:stretch>
        </p:blipFill>
        <p:spPr>
          <a:xfrm>
            <a:off x="1585383" y="838530"/>
            <a:ext cx="9021234" cy="5180939"/>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6CB230D-5FF5-E74B-AA98-DA56DE0CF734}"/>
                  </a:ext>
                </a:extLst>
              </p:cNvPr>
              <p:cNvSpPr txBox="1"/>
              <p:nvPr/>
            </p:nvSpPr>
            <p:spPr>
              <a:xfrm>
                <a:off x="1585383" y="6097846"/>
                <a:ext cx="6113416" cy="461665"/>
              </a:xfrm>
              <a:prstGeom prst="rect">
                <a:avLst/>
              </a:prstGeom>
              <a:noFill/>
            </p:spPr>
            <p:txBody>
              <a:bodyPr wrap="square">
                <a:spAutoFit/>
              </a:bodyPr>
              <a:lstStyle/>
              <a:p>
                <a:r>
                  <a:rPr lang="zh-CN" altLang="en-US" sz="2400">
                    <a:solidFill>
                      <a:srgbClr val="000000"/>
                    </a:solidFill>
                    <a:latin typeface="SimHei" panose="02010609060101010101" pitchFamily="49" charset="-122"/>
                    <a:ea typeface="SimHei" panose="02010609060101010101" pitchFamily="49" charset="-122"/>
                  </a:rPr>
                  <a:t>随着</a:t>
                </a:r>
                <a14:m>
                  <m:oMath xmlns:m="http://schemas.openxmlformats.org/officeDocument/2006/math">
                    <m:r>
                      <a:rPr lang="zh-CN" altLang="en-US" sz="2400" i="1">
                        <a:solidFill>
                          <a:srgbClr val="000000"/>
                        </a:solidFill>
                        <a:latin typeface="Cambria Math" panose="02040503050406030204" pitchFamily="18" charset="0"/>
                        <a:ea typeface="PingFang SC" panose="020B0400000000000000" pitchFamily="34" charset="-122"/>
                      </a:rPr>
                      <m:t>𝜖</m:t>
                    </m:r>
                  </m:oMath>
                </a14:m>
                <a:r>
                  <a:rPr lang="zh-CN" altLang="en-US" sz="2400">
                    <a:latin typeface="SimHei" panose="02010609060101010101" pitchFamily="49" charset="-122"/>
                    <a:ea typeface="SimHei" panose="02010609060101010101" pitchFamily="49" charset="-122"/>
                    <a:cs typeface="Arial" panose="020B0604020202020204" pitchFamily="34" charset="0"/>
                  </a:rPr>
                  <a:t>增大，图像内容被严重破坏。</a:t>
                </a:r>
                <a:endParaRPr lang="zh-CN" altLang="en-US" sz="2400">
                  <a:latin typeface="SimHei" panose="02010609060101010101" pitchFamily="49" charset="-122"/>
                  <a:ea typeface="SimHei" panose="02010609060101010101" pitchFamily="49" charset="-122"/>
                </a:endParaRPr>
              </a:p>
            </p:txBody>
          </p:sp>
        </mc:Choice>
        <mc:Fallback xmlns="">
          <p:sp>
            <p:nvSpPr>
              <p:cNvPr id="8" name="文本框 7">
                <a:extLst>
                  <a:ext uri="{FF2B5EF4-FFF2-40B4-BE49-F238E27FC236}">
                    <a16:creationId xmlns:a16="http://schemas.microsoft.com/office/drawing/2014/main" id="{C6CB230D-5FF5-E74B-AA98-DA56DE0CF734}"/>
                  </a:ext>
                </a:extLst>
              </p:cNvPr>
              <p:cNvSpPr txBox="1">
                <a:spLocks noRot="1" noChangeAspect="1" noMove="1" noResize="1" noEditPoints="1" noAdjustHandles="1" noChangeArrowheads="1" noChangeShapeType="1" noTextEdit="1"/>
              </p:cNvSpPr>
              <p:nvPr/>
            </p:nvSpPr>
            <p:spPr>
              <a:xfrm>
                <a:off x="1585383" y="6097846"/>
                <a:ext cx="6113416" cy="461665"/>
              </a:xfrm>
              <a:prstGeom prst="rect">
                <a:avLst/>
              </a:prstGeom>
              <a:blipFill>
                <a:blip r:embed="rId5"/>
                <a:stretch>
                  <a:fillRect l="-1449" t="-13514" b="-27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4301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5" y="135612"/>
                <a:ext cx="11177105" cy="544007"/>
              </a:xfrm>
            </p:spPr>
            <p:txBody>
              <a:bodyPr>
                <a:normAutofit/>
              </a:bodyPr>
              <a:lstStyle/>
              <a:p>
                <a:r>
                  <a:rPr kumimoji="1" lang="zh-CN" altLang="en-US"/>
                  <a:t>对抗样本的生成</a:t>
                </a:r>
                <a:r>
                  <a:rPr kumimoji="1" lang="en-US" altLang="zh-CN"/>
                  <a:t>——FM</a:t>
                </a:r>
                <a:r>
                  <a:rPr kumimoji="1" lang="zh-CN" altLang="en-US"/>
                  <a:t>在不同超参数</a:t>
                </a:r>
                <a14:m>
                  <m:oMath xmlns:m="http://schemas.openxmlformats.org/officeDocument/2006/math">
                    <m:r>
                      <a:rPr lang="zh-CN" altLang="en-US" b="1" i="0">
                        <a:solidFill>
                          <a:srgbClr val="000000"/>
                        </a:solidFill>
                        <a:latin typeface="Cambria Math" panose="02040503050406030204" pitchFamily="18" charset="0"/>
                        <a:ea typeface="PingFang SC" panose="020B0400000000000000" pitchFamily="34" charset="-122"/>
                      </a:rPr>
                      <m:t> </m:t>
                    </m:r>
                    <m:r>
                      <a:rPr lang="zh-CN" altLang="en-US" i="1">
                        <a:solidFill>
                          <a:srgbClr val="000000"/>
                        </a:solidFill>
                        <a:latin typeface="Cambria Math" panose="02040503050406030204" pitchFamily="18" charset="0"/>
                        <a:ea typeface="PingFang SC" panose="020B0400000000000000" pitchFamily="34" charset="-122"/>
                      </a:rPr>
                      <m:t>𝜖</m:t>
                    </m:r>
                    <m:r>
                      <a:rPr lang="zh-CN" altLang="en-US" b="1" i="1">
                        <a:solidFill>
                          <a:srgbClr val="000000"/>
                        </a:solidFill>
                        <a:latin typeface="Cambria Math" panose="02040503050406030204" pitchFamily="18" charset="0"/>
                        <a:ea typeface="PingFang SC" panose="020B0400000000000000" pitchFamily="34" charset="-122"/>
                      </a:rPr>
                      <m:t> </m:t>
                    </m:r>
                  </m:oMath>
                </a14:m>
                <a:r>
                  <a:rPr kumimoji="1" lang="zh-CN" altLang="en-US"/>
                  <a:t>下的结果</a:t>
                </a:r>
              </a:p>
            </p:txBody>
          </p:sp>
        </mc:Choice>
        <mc:Fallback xmlns="">
          <p:sp>
            <p:nvSpPr>
              <p:cNvPr id="2" name="文本占位符 1">
                <a:extLst>
                  <a:ext uri="{FF2B5EF4-FFF2-40B4-BE49-F238E27FC236}">
                    <a16:creationId xmlns:a16="http://schemas.microsoft.com/office/drawing/2014/main" id="{9ADF4946-B0BE-3044-9092-E37BB58160E6}"/>
                  </a:ext>
                </a:extLst>
              </p:cNvPr>
              <p:cNvSpPr>
                <a:spLocks noGrp="1" noRot="1" noChangeAspect="1" noMove="1" noResize="1" noEditPoints="1" noAdjustHandles="1" noChangeArrowheads="1" noChangeShapeType="1" noTextEdit="1"/>
              </p:cNvSpPr>
              <p:nvPr>
                <p:ph type="body" sz="quarter" idx="10"/>
              </p:nvPr>
            </p:nvSpPr>
            <p:spPr>
              <a:xfrm>
                <a:off x="953935" y="135612"/>
                <a:ext cx="11177105" cy="544007"/>
              </a:xfrm>
              <a:blipFill>
                <a:blip r:embed="rId3"/>
                <a:stretch>
                  <a:fillRect l="-1020" t="-11364" b="-2727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C061653-24C5-AD46-9951-375E43DA0DE3}"/>
              </a:ext>
            </a:extLst>
          </p:cNvPr>
          <p:cNvPicPr>
            <a:picLocks noChangeAspect="1"/>
          </p:cNvPicPr>
          <p:nvPr/>
        </p:nvPicPr>
        <p:blipFill>
          <a:blip r:embed="rId4"/>
          <a:stretch>
            <a:fillRect/>
          </a:stretch>
        </p:blipFill>
        <p:spPr>
          <a:xfrm>
            <a:off x="1585383" y="834112"/>
            <a:ext cx="9090812" cy="5189775"/>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AE342EC-19FA-E94C-83FF-BDE3FA11A95A}"/>
                  </a:ext>
                </a:extLst>
              </p:cNvPr>
              <p:cNvSpPr txBox="1"/>
              <p:nvPr/>
            </p:nvSpPr>
            <p:spPr>
              <a:xfrm>
                <a:off x="1585383" y="6097846"/>
                <a:ext cx="6113416" cy="461665"/>
              </a:xfrm>
              <a:prstGeom prst="rect">
                <a:avLst/>
              </a:prstGeom>
              <a:noFill/>
            </p:spPr>
            <p:txBody>
              <a:bodyPr wrap="square">
                <a:spAutoFit/>
              </a:bodyPr>
              <a:lstStyle/>
              <a:p>
                <a:r>
                  <a:rPr lang="zh-CN" altLang="en-US" sz="2400">
                    <a:solidFill>
                      <a:srgbClr val="000000"/>
                    </a:solidFill>
                    <a:latin typeface="SimHei" panose="02010609060101010101" pitchFamily="49" charset="-122"/>
                    <a:ea typeface="SimHei" panose="02010609060101010101" pitchFamily="49" charset="-122"/>
                  </a:rPr>
                  <a:t>随着</a:t>
                </a:r>
                <a14:m>
                  <m:oMath xmlns:m="http://schemas.openxmlformats.org/officeDocument/2006/math">
                    <m:r>
                      <a:rPr lang="zh-CN" altLang="en-US" sz="2400" i="1">
                        <a:solidFill>
                          <a:srgbClr val="000000"/>
                        </a:solidFill>
                        <a:latin typeface="Cambria Math" panose="02040503050406030204" pitchFamily="18" charset="0"/>
                        <a:ea typeface="PingFang SC" panose="020B0400000000000000" pitchFamily="34" charset="-122"/>
                      </a:rPr>
                      <m:t>𝜖</m:t>
                    </m:r>
                  </m:oMath>
                </a14:m>
                <a:r>
                  <a:rPr lang="zh-CN" altLang="en-US" sz="2400">
                    <a:latin typeface="SimHei" panose="02010609060101010101" pitchFamily="49" charset="-122"/>
                    <a:ea typeface="SimHei" panose="02010609060101010101" pitchFamily="49" charset="-122"/>
                    <a:cs typeface="Arial" panose="020B0604020202020204" pitchFamily="34" charset="0"/>
                  </a:rPr>
                  <a:t>增大，图像内容被严重破坏。</a:t>
                </a:r>
                <a:endParaRPr lang="zh-CN" altLang="en-US" sz="2400">
                  <a:latin typeface="SimHei" panose="02010609060101010101" pitchFamily="49" charset="-122"/>
                  <a:ea typeface="SimHei" panose="02010609060101010101" pitchFamily="49" charset="-122"/>
                </a:endParaRPr>
              </a:p>
            </p:txBody>
          </p:sp>
        </mc:Choice>
        <mc:Fallback xmlns="">
          <p:sp>
            <p:nvSpPr>
              <p:cNvPr id="5" name="文本框 4">
                <a:extLst>
                  <a:ext uri="{FF2B5EF4-FFF2-40B4-BE49-F238E27FC236}">
                    <a16:creationId xmlns:a16="http://schemas.microsoft.com/office/drawing/2014/main" id="{CAE342EC-19FA-E94C-83FF-BDE3FA11A95A}"/>
                  </a:ext>
                </a:extLst>
              </p:cNvPr>
              <p:cNvSpPr txBox="1">
                <a:spLocks noRot="1" noChangeAspect="1" noMove="1" noResize="1" noEditPoints="1" noAdjustHandles="1" noChangeArrowheads="1" noChangeShapeType="1" noTextEdit="1"/>
              </p:cNvSpPr>
              <p:nvPr/>
            </p:nvSpPr>
            <p:spPr>
              <a:xfrm>
                <a:off x="1585383" y="6097846"/>
                <a:ext cx="6113416" cy="461665"/>
              </a:xfrm>
              <a:prstGeom prst="rect">
                <a:avLst/>
              </a:prstGeom>
              <a:blipFill>
                <a:blip r:embed="rId5"/>
                <a:stretch>
                  <a:fillRect l="-1449" t="-13514" b="-27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9342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5" y="135612"/>
                <a:ext cx="11177105" cy="544007"/>
              </a:xfrm>
            </p:spPr>
            <p:txBody>
              <a:bodyPr>
                <a:normAutofit/>
              </a:bodyPr>
              <a:lstStyle/>
              <a:p>
                <a:r>
                  <a:rPr kumimoji="1" lang="zh-CN" altLang="en-US"/>
                  <a:t>对抗样本的生成</a:t>
                </a:r>
                <a:r>
                  <a:rPr kumimoji="1" lang="en-US" altLang="zh-CN"/>
                  <a:t>——FM, BIM, ILLCM</a:t>
                </a:r>
                <a:r>
                  <a:rPr kumimoji="1" lang="zh-CN" altLang="en-US"/>
                  <a:t>在</a:t>
                </a:r>
                <a14:m>
                  <m:oMath xmlns:m="http://schemas.openxmlformats.org/officeDocument/2006/math">
                    <m:r>
                      <a:rPr lang="en-US" altLang="zh-CN" b="1" i="0">
                        <a:solidFill>
                          <a:srgbClr val="000000"/>
                        </a:solidFill>
                        <a:latin typeface="Cambria Math" panose="02040503050406030204" pitchFamily="18" charset="0"/>
                        <a:ea typeface="PingFang SC" panose="020B0400000000000000" pitchFamily="34" charset="-122"/>
                      </a:rPr>
                      <m:t> </m:t>
                    </m:r>
                    <m:r>
                      <a:rPr lang="zh-CN" altLang="en-US" i="1">
                        <a:solidFill>
                          <a:srgbClr val="000000"/>
                        </a:solidFill>
                        <a:latin typeface="Cambria Math" panose="02040503050406030204" pitchFamily="18" charset="0"/>
                        <a:ea typeface="PingFang SC" panose="020B0400000000000000" pitchFamily="34" charset="-122"/>
                      </a:rPr>
                      <m:t>𝜖</m:t>
                    </m:r>
                    <m:r>
                      <a:rPr lang="en-US" altLang="zh-CN" b="1" i="1">
                        <a:solidFill>
                          <a:srgbClr val="000000"/>
                        </a:solidFill>
                        <a:latin typeface="Cambria Math" panose="02040503050406030204" pitchFamily="18" charset="0"/>
                        <a:ea typeface="PingFang SC" panose="020B0400000000000000" pitchFamily="34" charset="-122"/>
                      </a:rPr>
                      <m:t>=</m:t>
                    </m:r>
                    <m:r>
                      <a:rPr lang="en-US" altLang="zh-CN" b="1" i="1">
                        <a:solidFill>
                          <a:srgbClr val="000000"/>
                        </a:solidFill>
                        <a:latin typeface="Cambria Math" panose="02040503050406030204" pitchFamily="18" charset="0"/>
                        <a:ea typeface="PingFang SC" panose="020B0400000000000000" pitchFamily="34" charset="-122"/>
                      </a:rPr>
                      <m:t>𝟑𝟐</m:t>
                    </m:r>
                    <m:r>
                      <a:rPr lang="zh-CN" altLang="en-US" b="1" i="1">
                        <a:solidFill>
                          <a:srgbClr val="000000"/>
                        </a:solidFill>
                        <a:latin typeface="Cambria Math" panose="02040503050406030204" pitchFamily="18" charset="0"/>
                        <a:ea typeface="PingFang SC" panose="020B0400000000000000" pitchFamily="34" charset="-122"/>
                      </a:rPr>
                      <m:t> </m:t>
                    </m:r>
                  </m:oMath>
                </a14:m>
                <a:r>
                  <a:rPr kumimoji="1" lang="zh-CN" altLang="en-US"/>
                  <a:t>下的结果</a:t>
                </a:r>
              </a:p>
            </p:txBody>
          </p:sp>
        </mc:Choice>
        <mc:Fallback xmlns="">
          <p:sp>
            <p:nvSpPr>
              <p:cNvPr id="2" name="文本占位符 1">
                <a:extLst>
                  <a:ext uri="{FF2B5EF4-FFF2-40B4-BE49-F238E27FC236}">
                    <a16:creationId xmlns:a16="http://schemas.microsoft.com/office/drawing/2014/main" id="{9ADF4946-B0BE-3044-9092-E37BB58160E6}"/>
                  </a:ext>
                </a:extLst>
              </p:cNvPr>
              <p:cNvSpPr>
                <a:spLocks noGrp="1" noRot="1" noChangeAspect="1" noMove="1" noResize="1" noEditPoints="1" noAdjustHandles="1" noChangeArrowheads="1" noChangeShapeType="1" noTextEdit="1"/>
              </p:cNvSpPr>
              <p:nvPr>
                <p:ph type="body" sz="quarter" idx="10"/>
              </p:nvPr>
            </p:nvSpPr>
            <p:spPr>
              <a:xfrm>
                <a:off x="953935" y="135612"/>
                <a:ext cx="11177105" cy="544007"/>
              </a:xfrm>
              <a:blipFill>
                <a:blip r:embed="rId3"/>
                <a:stretch>
                  <a:fillRect l="-1020" t="-11364" b="-27273"/>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508ECAA2-0A15-1A4F-8561-F89690C4C482}"/>
              </a:ext>
            </a:extLst>
          </p:cNvPr>
          <p:cNvGrpSpPr/>
          <p:nvPr/>
        </p:nvGrpSpPr>
        <p:grpSpPr>
          <a:xfrm>
            <a:off x="689344" y="1294853"/>
            <a:ext cx="10813312" cy="3360547"/>
            <a:chOff x="689344" y="1538695"/>
            <a:chExt cx="10813312" cy="3360547"/>
          </a:xfrm>
        </p:grpSpPr>
        <p:sp>
          <p:nvSpPr>
            <p:cNvPr id="5" name="文本框 4">
              <a:extLst>
                <a:ext uri="{FF2B5EF4-FFF2-40B4-BE49-F238E27FC236}">
                  <a16:creationId xmlns:a16="http://schemas.microsoft.com/office/drawing/2014/main" id="{CAE342EC-19FA-E94C-83FF-BDE3FA11A95A}"/>
                </a:ext>
              </a:extLst>
            </p:cNvPr>
            <p:cNvSpPr txBox="1"/>
            <p:nvPr/>
          </p:nvSpPr>
          <p:spPr>
            <a:xfrm>
              <a:off x="1324126" y="4437577"/>
              <a:ext cx="1488743" cy="461665"/>
            </a:xfrm>
            <a:prstGeom prst="rect">
              <a:avLst/>
            </a:prstGeom>
            <a:noFill/>
          </p:spPr>
          <p:txBody>
            <a:bodyPr wrap="square">
              <a:spAutoFit/>
            </a:bodyPr>
            <a:lstStyle/>
            <a:p>
              <a:pPr algn="ctr"/>
              <a:r>
                <a:rPr lang="zh-CN" altLang="en-US" sz="2400">
                  <a:solidFill>
                    <a:srgbClr val="000000"/>
                  </a:solidFill>
                  <a:latin typeface="SimHei" panose="02010609060101010101" pitchFamily="49" charset="-122"/>
                  <a:ea typeface="SimHei" panose="02010609060101010101" pitchFamily="49" charset="-122"/>
                </a:rPr>
                <a:t>原始图像</a:t>
              </a:r>
              <a:endParaRPr lang="zh-CN" altLang="en-US" sz="2400">
                <a:latin typeface="SimHei" panose="02010609060101010101" pitchFamily="49" charset="-122"/>
                <a:ea typeface="SimHei" panose="02010609060101010101" pitchFamily="49" charset="-122"/>
              </a:endParaRPr>
            </a:p>
          </p:txBody>
        </p:sp>
        <p:grpSp>
          <p:nvGrpSpPr>
            <p:cNvPr id="8" name="组合 7">
              <a:extLst>
                <a:ext uri="{FF2B5EF4-FFF2-40B4-BE49-F238E27FC236}">
                  <a16:creationId xmlns:a16="http://schemas.microsoft.com/office/drawing/2014/main" id="{BCA2AC32-05BB-E144-AB68-85F61E83707E}"/>
                </a:ext>
              </a:extLst>
            </p:cNvPr>
            <p:cNvGrpSpPr/>
            <p:nvPr/>
          </p:nvGrpSpPr>
          <p:grpSpPr>
            <a:xfrm>
              <a:off x="689344" y="1538695"/>
              <a:ext cx="10813312" cy="2898882"/>
              <a:chOff x="192134" y="1979559"/>
              <a:chExt cx="10813312" cy="2898882"/>
            </a:xfrm>
          </p:grpSpPr>
          <p:pic>
            <p:nvPicPr>
              <p:cNvPr id="3" name="图片 2">
                <a:extLst>
                  <a:ext uri="{FF2B5EF4-FFF2-40B4-BE49-F238E27FC236}">
                    <a16:creationId xmlns:a16="http://schemas.microsoft.com/office/drawing/2014/main" id="{875A0366-22D4-4B4F-AF7A-BCA4C9D3FB69}"/>
                  </a:ext>
                </a:extLst>
              </p:cNvPr>
              <p:cNvPicPr>
                <a:picLocks noChangeAspect="1"/>
              </p:cNvPicPr>
              <p:nvPr/>
            </p:nvPicPr>
            <p:blipFill rotWithShape="1">
              <a:blip r:embed="rId4"/>
              <a:srcRect b="49904"/>
              <a:stretch/>
            </p:blipFill>
            <p:spPr>
              <a:xfrm>
                <a:off x="192134" y="1979559"/>
                <a:ext cx="5450473" cy="2898882"/>
              </a:xfrm>
              <a:prstGeom prst="rect">
                <a:avLst/>
              </a:prstGeom>
            </p:spPr>
          </p:pic>
          <p:pic>
            <p:nvPicPr>
              <p:cNvPr id="7" name="图片 6">
                <a:extLst>
                  <a:ext uri="{FF2B5EF4-FFF2-40B4-BE49-F238E27FC236}">
                    <a16:creationId xmlns:a16="http://schemas.microsoft.com/office/drawing/2014/main" id="{E91DA88D-075E-5643-A8EC-FF5816F81E47}"/>
                  </a:ext>
                </a:extLst>
              </p:cNvPr>
              <p:cNvPicPr>
                <a:picLocks noChangeAspect="1"/>
              </p:cNvPicPr>
              <p:nvPr/>
            </p:nvPicPr>
            <p:blipFill rotWithShape="1">
              <a:blip r:embed="rId4"/>
              <a:srcRect l="1129" t="50228"/>
              <a:stretch/>
            </p:blipFill>
            <p:spPr>
              <a:xfrm>
                <a:off x="5616480" y="1998302"/>
                <a:ext cx="5388966" cy="2880139"/>
              </a:xfrm>
              <a:prstGeom prst="rect">
                <a:avLst/>
              </a:prstGeom>
            </p:spPr>
          </p:pic>
        </p:grpSp>
        <p:sp>
          <p:nvSpPr>
            <p:cNvPr id="9" name="文本框 8">
              <a:extLst>
                <a:ext uri="{FF2B5EF4-FFF2-40B4-BE49-F238E27FC236}">
                  <a16:creationId xmlns:a16="http://schemas.microsoft.com/office/drawing/2014/main" id="{4745B5A7-8A09-1944-AEDC-B464559C8836}"/>
                </a:ext>
              </a:extLst>
            </p:cNvPr>
            <p:cNvSpPr txBox="1"/>
            <p:nvPr/>
          </p:nvSpPr>
          <p:spPr>
            <a:xfrm>
              <a:off x="4005545" y="4437576"/>
              <a:ext cx="1488743" cy="461665"/>
            </a:xfrm>
            <a:prstGeom prst="rect">
              <a:avLst/>
            </a:prstGeom>
            <a:noFill/>
          </p:spPr>
          <p:txBody>
            <a:bodyPr wrap="square">
              <a:spAutoFit/>
            </a:bodyPr>
            <a:lstStyle/>
            <a:p>
              <a:pPr algn="ctr"/>
              <a:r>
                <a:rPr lang="en-US" altLang="zh-CN" sz="2400">
                  <a:solidFill>
                    <a:srgbClr val="000000"/>
                  </a:solidFill>
                  <a:latin typeface="Arial" panose="020B0604020202020204" pitchFamily="34" charset="0"/>
                  <a:ea typeface="SimHei" panose="02010609060101010101" pitchFamily="49" charset="-122"/>
                  <a:cs typeface="Arial" panose="020B0604020202020204" pitchFamily="34" charset="0"/>
                </a:rPr>
                <a:t>FM</a:t>
              </a: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50AE16F0-E784-E64F-B807-5874378013B3}"/>
                </a:ext>
              </a:extLst>
            </p:cNvPr>
            <p:cNvSpPr txBox="1"/>
            <p:nvPr/>
          </p:nvSpPr>
          <p:spPr>
            <a:xfrm>
              <a:off x="6697714" y="4437575"/>
              <a:ext cx="1488743" cy="461665"/>
            </a:xfrm>
            <a:prstGeom prst="rect">
              <a:avLst/>
            </a:prstGeom>
            <a:noFill/>
          </p:spPr>
          <p:txBody>
            <a:bodyPr wrap="square">
              <a:spAutoFit/>
            </a:bodyPr>
            <a:lstStyle/>
            <a:p>
              <a:pPr algn="ctr"/>
              <a:r>
                <a:rPr lang="en-US" altLang="zh-CN" sz="2400">
                  <a:solidFill>
                    <a:srgbClr val="000000"/>
                  </a:solidFill>
                  <a:latin typeface="Arial" panose="020B0604020202020204" pitchFamily="34" charset="0"/>
                  <a:ea typeface="SimHei" panose="02010609060101010101" pitchFamily="49" charset="-122"/>
                  <a:cs typeface="Arial" panose="020B0604020202020204" pitchFamily="34" charset="0"/>
                </a:rPr>
                <a:t>BIM</a:t>
              </a: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
          <p:nvSpPr>
            <p:cNvPr id="11" name="文本框 10">
              <a:extLst>
                <a:ext uri="{FF2B5EF4-FFF2-40B4-BE49-F238E27FC236}">
                  <a16:creationId xmlns:a16="http://schemas.microsoft.com/office/drawing/2014/main" id="{6B571FEB-4711-3D4D-B518-EBC182D7E155}"/>
                </a:ext>
              </a:extLst>
            </p:cNvPr>
            <p:cNvSpPr txBox="1"/>
            <p:nvPr/>
          </p:nvSpPr>
          <p:spPr>
            <a:xfrm>
              <a:off x="9456018" y="4437574"/>
              <a:ext cx="1488743" cy="461665"/>
            </a:xfrm>
            <a:prstGeom prst="rect">
              <a:avLst/>
            </a:prstGeom>
            <a:noFill/>
          </p:spPr>
          <p:txBody>
            <a:bodyPr wrap="square">
              <a:spAutoFit/>
            </a:bodyPr>
            <a:lstStyle/>
            <a:p>
              <a:pPr algn="ctr"/>
              <a:r>
                <a:rPr lang="en-US" altLang="zh-CN" sz="2400">
                  <a:solidFill>
                    <a:srgbClr val="000000"/>
                  </a:solidFill>
                  <a:latin typeface="Arial" panose="020B0604020202020204" pitchFamily="34" charset="0"/>
                  <a:ea typeface="SimHei" panose="02010609060101010101" pitchFamily="49" charset="-122"/>
                  <a:cs typeface="Arial" panose="020B0604020202020204" pitchFamily="34" charset="0"/>
                </a:rPr>
                <a:t>ILLCM</a:t>
              </a: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grpSp>
      <p:sp>
        <p:nvSpPr>
          <p:cNvPr id="12" name="文本框 11">
            <a:extLst>
              <a:ext uri="{FF2B5EF4-FFF2-40B4-BE49-F238E27FC236}">
                <a16:creationId xmlns:a16="http://schemas.microsoft.com/office/drawing/2014/main" id="{51D029B1-FA9A-C14A-B4AB-650A640BB239}"/>
              </a:ext>
            </a:extLst>
          </p:cNvPr>
          <p:cNvSpPr txBox="1"/>
          <p:nvPr/>
        </p:nvSpPr>
        <p:spPr>
          <a:xfrm>
            <a:off x="655930" y="4808969"/>
            <a:ext cx="10288831" cy="16677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400">
                <a:solidFill>
                  <a:srgbClr val="005493"/>
                </a:solidFill>
                <a:latin typeface="Arial" panose="020B0604020202020204" pitchFamily="34" charset="0"/>
                <a:ea typeface="SimHei" panose="02010609060101010101" pitchFamily="49" charset="-122"/>
                <a:cs typeface="Arial" panose="020B0604020202020204" pitchFamily="34" charset="0"/>
              </a:rPr>
              <a:t>FM</a:t>
            </a:r>
            <a:r>
              <a:rPr lang="zh-CN" altLang="en-US" sz="2400">
                <a:solidFill>
                  <a:srgbClr val="000000"/>
                </a:solidFill>
                <a:latin typeface="Arial" panose="020B0604020202020204" pitchFamily="34" charset="0"/>
                <a:ea typeface="SimHei" panose="02010609060101010101" pitchFamily="49" charset="-122"/>
                <a:cs typeface="Arial" panose="020B0604020202020204" pitchFamily="34" charset="0"/>
              </a:rPr>
              <a:t>处理后的图像噪点密集，图像失真。</a:t>
            </a:r>
            <a:endParaRPr lang="en-US" altLang="zh-CN" sz="2400">
              <a:solidFill>
                <a:srgbClr val="000000"/>
              </a:solidFill>
              <a:latin typeface="Arial" panose="020B0604020202020204" pitchFamily="34" charset="0"/>
              <a:ea typeface="SimHei" panose="02010609060101010101" pitchFamily="49" charset="-122"/>
              <a:cs typeface="Arial" panose="020B0604020202020204" pitchFamily="34" charset="0"/>
            </a:endParaRPr>
          </a:p>
          <a:p>
            <a:pPr marL="342900" indent="-342900">
              <a:lnSpc>
                <a:spcPct val="150000"/>
              </a:lnSpc>
              <a:buFont typeface="Arial" panose="020B0604020202020204" pitchFamily="34" charset="0"/>
              <a:buChar char="•"/>
            </a:pPr>
            <a:r>
              <a:rPr lang="en-US" altLang="zh-CN" sz="2400">
                <a:solidFill>
                  <a:srgbClr val="005493"/>
                </a:solidFill>
                <a:latin typeface="Arial" panose="020B0604020202020204" pitchFamily="34" charset="0"/>
                <a:ea typeface="SimHei" panose="02010609060101010101" pitchFamily="49" charset="-122"/>
                <a:cs typeface="Arial" panose="020B0604020202020204" pitchFamily="34" charset="0"/>
              </a:rPr>
              <a:t>BIM</a:t>
            </a:r>
            <a:r>
              <a:rPr lang="zh-CN" altLang="en-US" sz="2400">
                <a:solidFill>
                  <a:srgbClr val="000000"/>
                </a:solidFill>
                <a:latin typeface="Arial" panose="020B0604020202020204" pitchFamily="34" charset="0"/>
                <a:ea typeface="SimHei" panose="02010609060101010101" pitchFamily="49" charset="-122"/>
                <a:cs typeface="Arial" panose="020B0604020202020204" pitchFamily="34" charset="0"/>
              </a:rPr>
              <a:t>处理后的图像与原图差距较小，天空中增加了纹理特征。</a:t>
            </a:r>
            <a:endParaRPr lang="en-US" altLang="zh-CN" sz="2400">
              <a:solidFill>
                <a:srgbClr val="000000"/>
              </a:solidFill>
              <a:latin typeface="Arial" panose="020B0604020202020204" pitchFamily="34" charset="0"/>
              <a:ea typeface="SimHei" panose="02010609060101010101" pitchFamily="49" charset="-122"/>
              <a:cs typeface="Arial" panose="020B0604020202020204" pitchFamily="34" charset="0"/>
            </a:endParaRPr>
          </a:p>
          <a:p>
            <a:pPr marL="342900" indent="-342900">
              <a:lnSpc>
                <a:spcPct val="150000"/>
              </a:lnSpc>
              <a:buFont typeface="Arial" panose="020B0604020202020204" pitchFamily="34" charset="0"/>
              <a:buChar char="•"/>
            </a:pPr>
            <a:r>
              <a:rPr lang="en-US" altLang="zh-CN" sz="2400">
                <a:solidFill>
                  <a:srgbClr val="005493"/>
                </a:solidFill>
                <a:latin typeface="Arial" panose="020B0604020202020204" pitchFamily="34" charset="0"/>
                <a:ea typeface="SimHei" panose="02010609060101010101" pitchFamily="49" charset="-122"/>
                <a:cs typeface="Arial" panose="020B0604020202020204" pitchFamily="34" charset="0"/>
              </a:rPr>
              <a:t>ILLCM</a:t>
            </a:r>
            <a:r>
              <a:rPr lang="zh-CN" altLang="en-US" sz="2400">
                <a:solidFill>
                  <a:srgbClr val="000000"/>
                </a:solidFill>
                <a:latin typeface="Arial" panose="020B0604020202020204" pitchFamily="34" charset="0"/>
                <a:ea typeface="SimHei" panose="02010609060101010101" pitchFamily="49" charset="-122"/>
                <a:cs typeface="Arial" panose="020B0604020202020204" pitchFamily="34" charset="0"/>
              </a:rPr>
              <a:t>处理后的图像更加细腻，新增的纹理特征更淡。</a:t>
            </a:r>
            <a:endParaRPr lang="zh-CN" altLang="en-US" sz="240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83809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938856-457F-6D42-8411-3D7FD9EC350E}"/>
              </a:ext>
            </a:extLst>
          </p:cNvPr>
          <p:cNvSpPr>
            <a:spLocks noGrp="1"/>
          </p:cNvSpPr>
          <p:nvPr>
            <p:ph type="body" sz="quarter" idx="11"/>
          </p:nvPr>
        </p:nvSpPr>
        <p:spPr/>
        <p:txBody>
          <a:bodyPr/>
          <a:lstStyle/>
          <a:p>
            <a:r>
              <a:rPr kumimoji="1" lang="en-US" altLang="zh-CN"/>
              <a:t>03</a:t>
            </a:r>
            <a:endParaRPr kumimoji="1" lang="zh-CN" altLang="en-US"/>
          </a:p>
        </p:txBody>
      </p:sp>
      <p:sp>
        <p:nvSpPr>
          <p:cNvPr id="3" name="文本占位符 2">
            <a:extLst>
              <a:ext uri="{FF2B5EF4-FFF2-40B4-BE49-F238E27FC236}">
                <a16:creationId xmlns:a16="http://schemas.microsoft.com/office/drawing/2014/main" id="{E506A04A-476E-C14E-AC0D-FCE467AD84E4}"/>
              </a:ext>
            </a:extLst>
          </p:cNvPr>
          <p:cNvSpPr>
            <a:spLocks noGrp="1"/>
          </p:cNvSpPr>
          <p:nvPr>
            <p:ph type="body" sz="quarter" idx="12"/>
          </p:nvPr>
        </p:nvSpPr>
        <p:spPr>
          <a:xfrm>
            <a:off x="875308" y="3660194"/>
            <a:ext cx="5804166" cy="613907"/>
          </a:xfrm>
        </p:spPr>
        <p:txBody>
          <a:bodyPr/>
          <a:lstStyle/>
          <a:p>
            <a:r>
              <a:rPr kumimoji="1" lang="zh-CN" altLang="en-US"/>
              <a:t>照片变换</a:t>
            </a:r>
          </a:p>
        </p:txBody>
      </p:sp>
    </p:spTree>
    <p:extLst>
      <p:ext uri="{BB962C8B-B14F-4D97-AF65-F5344CB8AC3E}">
        <p14:creationId xmlns:p14="http://schemas.microsoft.com/office/powerpoint/2010/main" val="7649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6" y="135612"/>
            <a:ext cx="9377026" cy="544007"/>
          </a:xfrm>
        </p:spPr>
        <p:txBody>
          <a:bodyPr>
            <a:normAutofit/>
          </a:bodyPr>
          <a:lstStyle/>
          <a:p>
            <a:r>
              <a:rPr lang="zh-CN" altLang="en-US" spc="300" dirty="0">
                <a:latin typeface="微软雅黑"/>
                <a:ea typeface="微软雅黑"/>
              </a:rPr>
              <a:t>照片</a:t>
            </a:r>
            <a:r>
              <a:rPr kumimoji="1" lang="zh-CN" altLang="en-US"/>
              <a:t>变换</a:t>
            </a:r>
            <a:r>
              <a:rPr kumimoji="1" lang="en-US" altLang="zh-CN"/>
              <a:t>——</a:t>
            </a:r>
            <a:r>
              <a:rPr kumimoji="1" lang="zh-CN" altLang="en-US"/>
              <a:t>对抗样本破坏率</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1F76EDF-0233-A84F-B071-FC96E67A6490}"/>
                  </a:ext>
                </a:extLst>
              </p:cNvPr>
              <p:cNvSpPr txBox="1"/>
              <p:nvPr/>
            </p:nvSpPr>
            <p:spPr>
              <a:xfrm>
                <a:off x="346600" y="879783"/>
                <a:ext cx="11498799" cy="5777031"/>
              </a:xfrm>
              <a:prstGeom prst="rect">
                <a:avLst/>
              </a:prstGeom>
              <a:noFill/>
            </p:spPr>
            <p:txBody>
              <a:bodyPr wrap="square" rtlCol="0">
                <a:spAutoFit/>
              </a:bodyPr>
              <a:lstStyle/>
              <a:p>
                <a:pPr algn="just" defTabSz="411480" hangingPunct="0">
                  <a:lnSpc>
                    <a:spcPct val="150000"/>
                  </a:lnSpc>
                </a:pPr>
                <a:r>
                  <a:rPr lang="zh-CN" altLang="en-US" sz="2400" dirty="0">
                    <a:latin typeface="SimHei" panose="02010609060101010101" pitchFamily="49" charset="-122"/>
                    <a:ea typeface="SimHei" panose="02010609060101010101" pitchFamily="49" charset="-122"/>
                    <a:sym typeface="Roboto Regular"/>
                  </a:rPr>
                  <a:t>   </a:t>
                </a:r>
                <a:r>
                  <a:rPr lang="zh-CN" altLang="en-US" sz="2400" dirty="0">
                    <a:solidFill>
                      <a:srgbClr val="005493"/>
                    </a:solidFill>
                    <a:latin typeface="Arial" panose="020B0604020202020204" pitchFamily="34" charset="0"/>
                    <a:ea typeface="SimHei" panose="02010609060101010101" pitchFamily="49" charset="-122"/>
                    <a:cs typeface="Arial" panose="020B0604020202020204" pitchFamily="34" charset="0"/>
                    <a:sym typeface="Roboto Regular"/>
                  </a:rPr>
                  <a:t>对抗样本破坏率</a:t>
                </a:r>
                <a:r>
                  <a:rPr lang="zh-CN" altLang="en-US" sz="2400" dirty="0">
                    <a:latin typeface="Arial" panose="020B0604020202020204" pitchFamily="34" charset="0"/>
                    <a:ea typeface="SimHei" panose="02010609060101010101" pitchFamily="49" charset="-122"/>
                    <a:cs typeface="Arial" panose="020B0604020202020204" pitchFamily="34" charset="0"/>
                    <a:sym typeface="Roboto Regular"/>
                  </a:rPr>
                  <a:t>可用来研究任意变换对图像的影响，定义为</a:t>
                </a:r>
                <a:endParaRPr lang="en-US" altLang="zh-CN" sz="2400" dirty="0">
                  <a:latin typeface="Arial" panose="020B0604020202020204" pitchFamily="34" charset="0"/>
                  <a:ea typeface="SimHei" panose="02010609060101010101" pitchFamily="49" charset="-122"/>
                  <a:cs typeface="Arial" panose="020B0604020202020204" pitchFamily="34" charset="0"/>
                  <a:sym typeface="Roboto Regular"/>
                </a:endParaRPr>
              </a:p>
              <a:p>
                <a:pPr lvl="2" algn="just" defTabSz="411480" hangingPunct="0">
                  <a:lnSpc>
                    <a:spcPct val="120000"/>
                  </a:lnSpc>
                </a:pPr>
                <a14:m>
                  <m:oMathPara xmlns:m="http://schemas.openxmlformats.org/officeDocument/2006/math">
                    <m:oMathParaPr>
                      <m:jc m:val="centerGroup"/>
                    </m:oMathParaPr>
                    <m:oMath xmlns:m="http://schemas.openxmlformats.org/officeDocument/2006/math">
                      <m:r>
                        <a:rPr lang="en-US" altLang="zh-CN" sz="2400" b="0" i="1" dirty="0">
                          <a:solidFill>
                            <a:srgbClr val="C00000"/>
                          </a:solidFill>
                          <a:latin typeface="Cambria Math" panose="02040503050406030204" pitchFamily="18" charset="0"/>
                          <a:ea typeface="SimHei" panose="02010609060101010101" pitchFamily="49" charset="-122"/>
                          <a:sym typeface="Roboto Regular"/>
                        </a:rPr>
                        <m:t>𝑑</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f>
                        <m:f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fPr>
                        <m:num>
                          <m:nary>
                            <m:naryPr>
                              <m:chr m:val="∑"/>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naryPr>
                            <m:sub>
                              <m:r>
                                <m:rPr>
                                  <m:brk m:alnAt="23"/>
                                </m:rPr>
                                <a:rPr lang="en-US" altLang="zh-CN" sz="2400" b="0" i="1" dirty="0">
                                  <a:solidFill>
                                    <a:srgbClr val="C00000"/>
                                  </a:solidFill>
                                  <a:latin typeface="Cambria Math" panose="02040503050406030204" pitchFamily="18" charset="0"/>
                                  <a:ea typeface="SimHei" panose="02010609060101010101" pitchFamily="49" charset="-122"/>
                                  <a:sym typeface="Roboto Regular"/>
                                </a:rPr>
                                <m:t>𝑘</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=1</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𝑛</m:t>
                              </m:r>
                            </m:sup>
                            <m:e>
                              <m:r>
                                <a:rPr lang="en-US" altLang="zh-CN" sz="2400" b="0" i="1" dirty="0">
                                  <a:solidFill>
                                    <a:srgbClr val="C00000"/>
                                  </a:solidFill>
                                  <a:latin typeface="Cambria Math" panose="02040503050406030204" pitchFamily="18" charset="0"/>
                                  <a:ea typeface="SimHei" panose="02010609060101010101" pitchFamily="49" charset="-122"/>
                                  <a:sym typeface="Roboto Regular"/>
                                </a:rPr>
                                <m:t>𝐶</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sSup>
                                <m:s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𝑘</m:t>
                                  </m:r>
                                </m:sup>
                              </m:sSup>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0" i="1" dirty="0">
                                      <a:solidFill>
                                        <a:srgbClr val="C00000"/>
                                      </a:solidFill>
                                      <a:latin typeface="Cambria Math" panose="02040503050406030204" pitchFamily="18" charset="0"/>
                                      <a:ea typeface="SimHei" panose="02010609060101010101" pitchFamily="49" charset="-122"/>
                                      <a:sym typeface="Roboto Regular"/>
                                    </a:rPr>
                                    <m:t>𝑦</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𝑡𝑟𝑢𝑒</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𝑘</m:t>
                                  </m:r>
                                </m:sup>
                              </m:sSubSup>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acc>
                                <m:accPr>
                                  <m:chr m:val="̅"/>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accPr>
                                <m:e>
                                  <m:r>
                                    <a:rPr lang="en-US" altLang="zh-CN" sz="2400" b="0" i="1" dirty="0">
                                      <a:solidFill>
                                        <a:srgbClr val="C00000"/>
                                      </a:solidFill>
                                      <a:latin typeface="Cambria Math" panose="02040503050406030204" pitchFamily="18" charset="0"/>
                                      <a:ea typeface="SimHei" panose="02010609060101010101" pitchFamily="49" charset="-122"/>
                                      <a:sym typeface="Roboto Regular"/>
                                    </a:rPr>
                                    <m:t>𝐶</m:t>
                                  </m:r>
                                  <m:d>
                                    <m:d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dPr>
                                    <m:e>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𝑎𝑑𝑣</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𝑘</m:t>
                                          </m:r>
                                        </m:sup>
                                      </m:sSubSup>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0" i="1" dirty="0">
                                              <a:solidFill>
                                                <a:srgbClr val="C00000"/>
                                              </a:solidFill>
                                              <a:latin typeface="Cambria Math" panose="02040503050406030204" pitchFamily="18" charset="0"/>
                                              <a:ea typeface="SimHei" panose="02010609060101010101" pitchFamily="49" charset="-122"/>
                                              <a:sym typeface="Roboto Regular"/>
                                            </a:rPr>
                                            <m:t>𝑦</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𝑡𝑟𝑢𝑒</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𝑘</m:t>
                                          </m:r>
                                        </m:sup>
                                      </m:sSubSup>
                                    </m:e>
                                  </m:d>
                                </m:e>
                              </m:acc>
                              <m:r>
                                <a:rPr lang="en-US" altLang="zh-CN" sz="2400" b="0" i="1" dirty="0">
                                  <a:solidFill>
                                    <a:srgbClr val="C00000"/>
                                  </a:solidFill>
                                  <a:latin typeface="Cambria Math" panose="02040503050406030204" pitchFamily="18" charset="0"/>
                                  <a:ea typeface="SimHei" panose="02010609060101010101" pitchFamily="49" charset="-122"/>
                                  <a:sym typeface="Roboto Regular"/>
                                </a:rPr>
                                <m:t>𝐶</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𝑇</m:t>
                              </m:r>
                              <m:d>
                                <m:d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dPr>
                                <m:e>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𝑎𝑑𝑣</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𝑘</m:t>
                                      </m:r>
                                    </m:sup>
                                  </m:sSubSup>
                                </m:e>
                              </m:d>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0" i="1" dirty="0">
                                      <a:solidFill>
                                        <a:srgbClr val="C00000"/>
                                      </a:solidFill>
                                      <a:latin typeface="Cambria Math" panose="02040503050406030204" pitchFamily="18" charset="0"/>
                                      <a:ea typeface="SimHei" panose="02010609060101010101" pitchFamily="49" charset="-122"/>
                                      <a:sym typeface="Roboto Regular"/>
                                    </a:rPr>
                                    <m:t>𝑦</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𝑡𝑟𝑢𝑒</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𝑘</m:t>
                                  </m:r>
                                </m:sup>
                              </m:sSubSup>
                              <m:r>
                                <a:rPr lang="en-US" altLang="zh-CN" sz="2400" b="0" i="1" dirty="0">
                                  <a:solidFill>
                                    <a:srgbClr val="C00000"/>
                                  </a:solidFill>
                                  <a:latin typeface="Cambria Math" panose="02040503050406030204" pitchFamily="18" charset="0"/>
                                  <a:ea typeface="SimHei" panose="02010609060101010101" pitchFamily="49" charset="-122"/>
                                  <a:sym typeface="Roboto Regular"/>
                                </a:rPr>
                                <m:t>)</m:t>
                              </m:r>
                            </m:e>
                          </m:nary>
                        </m:num>
                        <m:den>
                          <m:nary>
                            <m:naryPr>
                              <m:chr m:val="∑"/>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naryPr>
                            <m:sub>
                              <m:r>
                                <m:rPr>
                                  <m:brk m:alnAt="23"/>
                                </m:rPr>
                                <a:rPr lang="en-US" altLang="zh-CN" sz="2400" b="0" i="1" dirty="0">
                                  <a:solidFill>
                                    <a:srgbClr val="C00000"/>
                                  </a:solidFill>
                                  <a:latin typeface="Cambria Math" panose="02040503050406030204" pitchFamily="18" charset="0"/>
                                  <a:ea typeface="SimHei" panose="02010609060101010101" pitchFamily="49" charset="-122"/>
                                  <a:sym typeface="Roboto Regular"/>
                                </a:rPr>
                                <m:t>𝑘</m:t>
                              </m:r>
                              <m:r>
                                <a:rPr lang="en-US" altLang="zh-CN" sz="2400" b="0" i="1" dirty="0">
                                  <a:solidFill>
                                    <a:srgbClr val="C00000"/>
                                  </a:solidFill>
                                  <a:latin typeface="Cambria Math" panose="02040503050406030204" pitchFamily="18" charset="0"/>
                                  <a:ea typeface="SimHei" panose="02010609060101010101" pitchFamily="49" charset="-122"/>
                                  <a:sym typeface="Roboto Regular"/>
                                </a:rPr>
                                <m:t>=1</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𝑛</m:t>
                              </m:r>
                            </m:sup>
                            <m:e>
                              <m:r>
                                <a:rPr lang="en-US" altLang="zh-CN" sz="2400" b="0" i="1" dirty="0">
                                  <a:solidFill>
                                    <a:srgbClr val="C00000"/>
                                  </a:solidFill>
                                  <a:latin typeface="Cambria Math" panose="02040503050406030204" pitchFamily="18" charset="0"/>
                                  <a:ea typeface="SimHei" panose="02010609060101010101" pitchFamily="49" charset="-122"/>
                                  <a:sym typeface="Roboto Regular"/>
                                </a:rPr>
                                <m:t>𝐶</m:t>
                              </m:r>
                              <m:d>
                                <m:d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dPr>
                                <m:e>
                                  <m:sSup>
                                    <m:s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𝑘</m:t>
                                      </m:r>
                                    </m:sup>
                                  </m:sSup>
                                  <m:r>
                                    <a:rPr lang="en-US" altLang="zh-CN" sz="2400" b="0" i="1" dirty="0">
                                      <a:solidFill>
                                        <a:srgbClr val="C00000"/>
                                      </a:solidFill>
                                      <a:latin typeface="Cambria Math" panose="02040503050406030204" pitchFamily="18" charset="0"/>
                                      <a:ea typeface="SimHei" panose="02010609060101010101" pitchFamily="49" charset="-122"/>
                                      <a:sym typeface="Roboto Regular"/>
                                    </a:rPr>
                                    <m:t>, </m:t>
                                  </m:r>
                                  <m:sSubSup>
                                    <m:sSubSupPr>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0" i="1" dirty="0">
                                          <a:solidFill>
                                            <a:srgbClr val="C00000"/>
                                          </a:solidFill>
                                          <a:latin typeface="Cambria Math" panose="02040503050406030204" pitchFamily="18" charset="0"/>
                                          <a:ea typeface="SimHei" panose="02010609060101010101" pitchFamily="49" charset="-122"/>
                                          <a:sym typeface="Roboto Regular"/>
                                        </a:rPr>
                                        <m:t>𝑦</m:t>
                                      </m:r>
                                    </m:e>
                                    <m:sub>
                                      <m:r>
                                        <a:rPr lang="en-US" altLang="zh-CN" sz="2400" b="0" i="1" dirty="0">
                                          <a:solidFill>
                                            <a:srgbClr val="C00000"/>
                                          </a:solidFill>
                                          <a:latin typeface="Cambria Math" panose="02040503050406030204" pitchFamily="18" charset="0"/>
                                          <a:ea typeface="SimHei" panose="02010609060101010101" pitchFamily="49" charset="-122"/>
                                          <a:sym typeface="Roboto Regular"/>
                                        </a:rPr>
                                        <m:t>𝑡𝑟𝑢𝑒</m:t>
                                      </m:r>
                                    </m:sub>
                                    <m:sup>
                                      <m:r>
                                        <a:rPr lang="en-US" altLang="zh-CN" sz="2400" b="0" i="1" dirty="0">
                                          <a:solidFill>
                                            <a:srgbClr val="C00000"/>
                                          </a:solidFill>
                                          <a:latin typeface="Cambria Math" panose="02040503050406030204" pitchFamily="18" charset="0"/>
                                          <a:ea typeface="SimHei" panose="02010609060101010101" pitchFamily="49" charset="-122"/>
                                          <a:sym typeface="Roboto Regular"/>
                                        </a:rPr>
                                        <m:t>𝑘</m:t>
                                      </m:r>
                                    </m:sup>
                                  </m:sSubSup>
                                </m:e>
                              </m:d>
                              <m:acc>
                                <m:accPr>
                                  <m:chr m:val="̅"/>
                                  <m:ctrlPr>
                                    <a:rPr lang="en-US" altLang="zh-CN" sz="2400" b="0" i="1" dirty="0">
                                      <a:solidFill>
                                        <a:srgbClr val="C00000"/>
                                      </a:solidFill>
                                      <a:latin typeface="Cambria Math" panose="02040503050406030204" pitchFamily="18" charset="0"/>
                                      <a:ea typeface="SimHei" panose="02010609060101010101" pitchFamily="49" charset="-122"/>
                                      <a:sym typeface="Roboto Regular"/>
                                    </a:rPr>
                                  </m:ctrlPr>
                                </m:accPr>
                                <m:e>
                                  <m:r>
                                    <a:rPr lang="en-US" altLang="zh-CN" sz="2400" i="1" dirty="0">
                                      <a:solidFill>
                                        <a:srgbClr val="C00000"/>
                                      </a:solidFill>
                                      <a:latin typeface="Cambria Math" panose="02040503050406030204" pitchFamily="18" charset="0"/>
                                      <a:ea typeface="SimHei" panose="02010609060101010101" pitchFamily="49" charset="-122"/>
                                      <a:sym typeface="Roboto Regular"/>
                                    </a:rPr>
                                    <m:t>𝐶</m:t>
                                  </m:r>
                                  <m:r>
                                    <a:rPr lang="en-US" altLang="zh-CN" sz="2400" i="1" dirty="0">
                                      <a:solidFill>
                                        <a:srgbClr val="C00000"/>
                                      </a:solidFill>
                                      <a:latin typeface="Cambria Math" panose="02040503050406030204" pitchFamily="18" charset="0"/>
                                      <a:ea typeface="SimHei" panose="02010609060101010101" pitchFamily="49" charset="-122"/>
                                      <a:sym typeface="Roboto Regular"/>
                                    </a:rPr>
                                    <m:t>(</m:t>
                                  </m:r>
                                  <m:sSubSup>
                                    <m:sSubSupPr>
                                      <m:ctrlPr>
                                        <a:rPr lang="en-US" altLang="zh-CN" sz="240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b="1" i="1" dirty="0">
                                          <a:solidFill>
                                            <a:srgbClr val="C00000"/>
                                          </a:solidFill>
                                          <a:latin typeface="Cambria Math" panose="02040503050406030204" pitchFamily="18" charset="0"/>
                                          <a:ea typeface="SimHei" panose="02010609060101010101" pitchFamily="49" charset="-122"/>
                                          <a:sym typeface="Roboto Regular"/>
                                        </a:rPr>
                                        <m:t>𝑿</m:t>
                                      </m:r>
                                    </m:e>
                                    <m:sub>
                                      <m:r>
                                        <a:rPr lang="en-US" altLang="zh-CN" sz="2400" i="1" dirty="0">
                                          <a:solidFill>
                                            <a:srgbClr val="C00000"/>
                                          </a:solidFill>
                                          <a:latin typeface="Cambria Math" panose="02040503050406030204" pitchFamily="18" charset="0"/>
                                          <a:ea typeface="SimHei" panose="02010609060101010101" pitchFamily="49" charset="-122"/>
                                          <a:sym typeface="Roboto Regular"/>
                                        </a:rPr>
                                        <m:t>𝑎𝑑𝑣</m:t>
                                      </m:r>
                                    </m:sub>
                                    <m:sup>
                                      <m:r>
                                        <a:rPr lang="en-US" altLang="zh-CN" sz="2400" i="1" dirty="0">
                                          <a:solidFill>
                                            <a:srgbClr val="C00000"/>
                                          </a:solidFill>
                                          <a:latin typeface="Cambria Math" panose="02040503050406030204" pitchFamily="18" charset="0"/>
                                          <a:ea typeface="SimHei" panose="02010609060101010101" pitchFamily="49" charset="-122"/>
                                          <a:sym typeface="Roboto Regular"/>
                                        </a:rPr>
                                        <m:t>𝑘</m:t>
                                      </m:r>
                                    </m:sup>
                                  </m:sSubSup>
                                  <m:r>
                                    <a:rPr lang="en-US" altLang="zh-CN" sz="2400" i="1" dirty="0">
                                      <a:solidFill>
                                        <a:srgbClr val="C00000"/>
                                      </a:solidFill>
                                      <a:latin typeface="Cambria Math" panose="02040503050406030204" pitchFamily="18" charset="0"/>
                                      <a:ea typeface="SimHei" panose="02010609060101010101" pitchFamily="49" charset="-122"/>
                                      <a:sym typeface="Roboto Regular"/>
                                    </a:rPr>
                                    <m:t>,</m:t>
                                  </m:r>
                                  <m:sSubSup>
                                    <m:sSubSupPr>
                                      <m:ctrlPr>
                                        <a:rPr lang="en-US" altLang="zh-CN" sz="2400" i="1" dirty="0">
                                          <a:solidFill>
                                            <a:srgbClr val="C00000"/>
                                          </a:solidFill>
                                          <a:latin typeface="Cambria Math" panose="02040503050406030204" pitchFamily="18" charset="0"/>
                                          <a:ea typeface="SimHei" panose="02010609060101010101" pitchFamily="49" charset="-122"/>
                                          <a:sym typeface="Roboto Regular"/>
                                        </a:rPr>
                                      </m:ctrlPr>
                                    </m:sSubSupPr>
                                    <m:e>
                                      <m:r>
                                        <a:rPr lang="en-US" altLang="zh-CN" sz="2400" i="1" dirty="0">
                                          <a:solidFill>
                                            <a:srgbClr val="C00000"/>
                                          </a:solidFill>
                                          <a:latin typeface="Cambria Math" panose="02040503050406030204" pitchFamily="18" charset="0"/>
                                          <a:ea typeface="SimHei" panose="02010609060101010101" pitchFamily="49" charset="-122"/>
                                          <a:sym typeface="Roboto Regular"/>
                                        </a:rPr>
                                        <m:t>𝑦</m:t>
                                      </m:r>
                                    </m:e>
                                    <m:sub>
                                      <m:r>
                                        <a:rPr lang="en-US" altLang="zh-CN" sz="2400" i="1" dirty="0">
                                          <a:solidFill>
                                            <a:srgbClr val="C00000"/>
                                          </a:solidFill>
                                          <a:latin typeface="Cambria Math" panose="02040503050406030204" pitchFamily="18" charset="0"/>
                                          <a:ea typeface="SimHei" panose="02010609060101010101" pitchFamily="49" charset="-122"/>
                                          <a:sym typeface="Roboto Regular"/>
                                        </a:rPr>
                                        <m:t>𝑡𝑟𝑢𝑒</m:t>
                                      </m:r>
                                    </m:sub>
                                    <m:sup>
                                      <m:r>
                                        <a:rPr lang="en-US" altLang="zh-CN" sz="2400" i="1" dirty="0">
                                          <a:solidFill>
                                            <a:srgbClr val="C00000"/>
                                          </a:solidFill>
                                          <a:latin typeface="Cambria Math" panose="02040503050406030204" pitchFamily="18" charset="0"/>
                                          <a:ea typeface="SimHei" panose="02010609060101010101" pitchFamily="49" charset="-122"/>
                                          <a:sym typeface="Roboto Regular"/>
                                        </a:rPr>
                                        <m:t>𝑘</m:t>
                                      </m:r>
                                    </m:sup>
                                  </m:sSubSup>
                                  <m:r>
                                    <a:rPr lang="en-US" altLang="zh-CN" sz="2400" i="1" dirty="0">
                                      <a:solidFill>
                                        <a:srgbClr val="C00000"/>
                                      </a:solidFill>
                                      <a:latin typeface="Cambria Math" panose="02040503050406030204" pitchFamily="18" charset="0"/>
                                      <a:ea typeface="SimHei" panose="02010609060101010101" pitchFamily="49" charset="-122"/>
                                      <a:sym typeface="Roboto Regular"/>
                                    </a:rPr>
                                    <m:t>)</m:t>
                                  </m:r>
                                </m:e>
                              </m:acc>
                            </m:e>
                          </m:nary>
                        </m:den>
                      </m:f>
                    </m:oMath>
                  </m:oMathPara>
                </a14:m>
                <a:endParaRPr lang="en-US" altLang="zh-CN" sz="2400" dirty="0">
                  <a:latin typeface="SimHei" panose="02010609060101010101" pitchFamily="49" charset="-122"/>
                  <a:ea typeface="SimHei" panose="02010609060101010101" pitchFamily="49" charset="-122"/>
                  <a:sym typeface="Roboto Regular"/>
                </a:endParaRPr>
              </a:p>
              <a:p>
                <a:pPr algn="just" defTabSz="411480" hangingPunct="0">
                  <a:lnSpc>
                    <a:spcPct val="150000"/>
                  </a:lnSpc>
                </a:pPr>
                <a:r>
                  <a:rPr lang="zh-CN" altLang="en-US" sz="2400" dirty="0">
                    <a:latin typeface="SimHei" panose="02010609060101010101" pitchFamily="49" charset="-122"/>
                    <a:ea typeface="SimHei" panose="02010609060101010101" pitchFamily="49" charset="-122"/>
                    <a:sym typeface="Roboto Regular"/>
                  </a:rPr>
                  <a:t>即</a:t>
                </a:r>
                <a:r>
                  <a:rPr lang="zh-CN" altLang="en-US" sz="2400" dirty="0">
                    <a:solidFill>
                      <a:srgbClr val="005493"/>
                    </a:solidFill>
                    <a:latin typeface="SimHei" panose="02010609060101010101" pitchFamily="49" charset="-122"/>
                    <a:ea typeface="SimHei" panose="02010609060101010101" pitchFamily="49" charset="-122"/>
                    <a:sym typeface="Roboto Regular"/>
                  </a:rPr>
                  <a:t>被攻击成功的图像中通过任意的变换使其不被攻击成功的图片的比例</a:t>
                </a:r>
                <a:r>
                  <a:rPr lang="zh-CN" altLang="en-US" sz="2400" dirty="0">
                    <a:latin typeface="SimHei" panose="02010609060101010101" pitchFamily="49" charset="-122"/>
                    <a:ea typeface="SimHei" panose="02010609060101010101" pitchFamily="49" charset="-122"/>
                    <a:sym typeface="Roboto Regular"/>
                  </a:rPr>
                  <a:t>。</a:t>
                </a:r>
                <a:endParaRPr lang="en-US" altLang="zh-CN" sz="2400" dirty="0">
                  <a:latin typeface="SimHei" panose="02010609060101010101" pitchFamily="49" charset="-122"/>
                  <a:ea typeface="SimHei" panose="02010609060101010101" pitchFamily="49" charset="-122"/>
                  <a:sym typeface="Roboto Regular"/>
                </a:endParaRPr>
              </a:p>
              <a:p>
                <a:pPr marL="342900" indent="-342900" algn="just" defTabSz="411480" hangingPunct="0">
                  <a:lnSpc>
                    <a:spcPct val="150000"/>
                  </a:lnSpc>
                  <a:buFont typeface="Arial" panose="020B0604020202020204" pitchFamily="34" charset="0"/>
                  <a:buChar char="•"/>
                </a:pPr>
                <a14:m>
                  <m:oMath xmlns:m="http://schemas.openxmlformats.org/officeDocument/2006/math">
                    <m:r>
                      <a:rPr lang="en-US" altLang="zh-CN" sz="2400" b="0" i="1" dirty="0">
                        <a:latin typeface="Cambria Math" panose="02040503050406030204" pitchFamily="18" charset="0"/>
                        <a:ea typeface="SimHei" panose="02010609060101010101" pitchFamily="49" charset="-122"/>
                        <a:sym typeface="Roboto Regular"/>
                      </a:rPr>
                      <m:t>𝑛</m:t>
                    </m:r>
                  </m:oMath>
                </a14:m>
                <a:r>
                  <a:rPr lang="en-US" altLang="zh-CN" sz="2400" dirty="0">
                    <a:latin typeface="SimHei" panose="02010609060101010101" pitchFamily="49" charset="-122"/>
                    <a:ea typeface="SimHei" panose="02010609060101010101" pitchFamily="49" charset="-122"/>
                    <a:sym typeface="Roboto Regular"/>
                  </a:rPr>
                  <a:t> – </a:t>
                </a:r>
                <a:r>
                  <a:rPr lang="zh-CN" altLang="en-US" sz="2400" dirty="0">
                    <a:latin typeface="SimHei" panose="02010609060101010101" pitchFamily="49" charset="-122"/>
                    <a:ea typeface="SimHei" panose="02010609060101010101" pitchFamily="49" charset="-122"/>
                    <a:sym typeface="Roboto Regular"/>
                  </a:rPr>
                  <a:t>图像总数；</a:t>
                </a:r>
                <a:endParaRPr lang="en-US" altLang="zh-CN" sz="2400" dirty="0">
                  <a:latin typeface="SimHei" panose="02010609060101010101" pitchFamily="49" charset="-122"/>
                  <a:ea typeface="SimHei" panose="02010609060101010101" pitchFamily="49" charset="-122"/>
                  <a:sym typeface="Roboto Regular"/>
                </a:endParaRPr>
              </a:p>
              <a:p>
                <a:pPr marL="342900" indent="-342900" algn="just" defTabSz="411480" hangingPunct="0">
                  <a:lnSpc>
                    <a:spcPct val="150000"/>
                  </a:lnSpc>
                  <a:buFont typeface="Arial" panose="020B0604020202020204" pitchFamily="34" charset="0"/>
                  <a:buChar char="•"/>
                </a:pPr>
                <a14:m>
                  <m:oMath xmlns:m="http://schemas.openxmlformats.org/officeDocument/2006/math">
                    <m:sSup>
                      <m:sSupPr>
                        <m:ctrlPr>
                          <a:rPr lang="en-US" altLang="zh-CN" sz="2400" b="1" i="1" dirty="0">
                            <a:latin typeface="Cambria Math" panose="02040503050406030204" pitchFamily="18" charset="0"/>
                            <a:ea typeface="SimHei" panose="02010609060101010101" pitchFamily="49" charset="-122"/>
                            <a:sym typeface="Roboto Regular"/>
                          </a:rPr>
                        </m:ctrlPr>
                      </m:sSupPr>
                      <m:e>
                        <m:r>
                          <a:rPr lang="en-US" altLang="zh-CN" sz="2400" b="1" i="1" dirty="0">
                            <a:latin typeface="Cambria Math" panose="02040503050406030204" pitchFamily="18" charset="0"/>
                            <a:ea typeface="SimHei" panose="02010609060101010101" pitchFamily="49" charset="-122"/>
                            <a:sym typeface="Roboto Regular"/>
                          </a:rPr>
                          <m:t>𝑿</m:t>
                        </m:r>
                      </m:e>
                      <m:sup>
                        <m:r>
                          <a:rPr lang="en-US" altLang="zh-CN" sz="2400" b="0" i="1" dirty="0">
                            <a:latin typeface="Cambria Math" panose="02040503050406030204" pitchFamily="18" charset="0"/>
                            <a:ea typeface="SimHei" panose="02010609060101010101" pitchFamily="49" charset="-122"/>
                            <a:sym typeface="Roboto Regular"/>
                          </a:rPr>
                          <m:t>𝑘</m:t>
                        </m:r>
                      </m:sup>
                    </m:sSup>
                  </m:oMath>
                </a14:m>
                <a:r>
                  <a:rPr lang="en-US" altLang="zh-CN" sz="2400" dirty="0">
                    <a:latin typeface="SimHei" panose="02010609060101010101" pitchFamily="49" charset="-122"/>
                    <a:ea typeface="SimHei" panose="02010609060101010101" pitchFamily="49" charset="-122"/>
                    <a:sym typeface="Roboto Regular"/>
                  </a:rPr>
                  <a:t> - </a:t>
                </a:r>
                <a:r>
                  <a:rPr lang="zh-CN" altLang="en-US" sz="2400" dirty="0">
                    <a:latin typeface="SimHei" panose="02010609060101010101" pitchFamily="49" charset="-122"/>
                    <a:ea typeface="SimHei" panose="02010609060101010101" pitchFamily="49" charset="-122"/>
                    <a:sym typeface="Roboto Regular"/>
                  </a:rPr>
                  <a:t>数据集中第</a:t>
                </a:r>
                <a14:m>
                  <m:oMath xmlns:m="http://schemas.openxmlformats.org/officeDocument/2006/math">
                    <m:r>
                      <a:rPr lang="zh-CN" altLang="en-US" sz="2400" b="0" i="0" dirty="0">
                        <a:latin typeface="Cambria Math" panose="02040503050406030204" pitchFamily="18" charset="0"/>
                        <a:ea typeface="SimHei" panose="02010609060101010101" pitchFamily="49" charset="-122"/>
                        <a:sym typeface="Roboto Regular"/>
                      </a:rPr>
                      <m:t> </m:t>
                    </m:r>
                    <m:r>
                      <a:rPr lang="en-US" altLang="zh-CN" sz="2400" i="1" dirty="0">
                        <a:latin typeface="Cambria Math" panose="02040503050406030204" pitchFamily="18" charset="0"/>
                        <a:ea typeface="SimHei" panose="02010609060101010101" pitchFamily="49" charset="-122"/>
                        <a:sym typeface="Roboto Regular"/>
                      </a:rPr>
                      <m:t>𝑘</m:t>
                    </m:r>
                    <m:r>
                      <a:rPr lang="zh-CN" altLang="en-US" sz="2400" b="0" i="1" dirty="0">
                        <a:latin typeface="Cambria Math" panose="02040503050406030204" pitchFamily="18" charset="0"/>
                        <a:ea typeface="SimHei" panose="02010609060101010101" pitchFamily="49" charset="-122"/>
                        <a:sym typeface="Roboto Regular"/>
                      </a:rPr>
                      <m:t> </m:t>
                    </m:r>
                  </m:oMath>
                </a14:m>
                <a:r>
                  <a:rPr lang="zh-CN" altLang="en-US" sz="2400" dirty="0">
                    <a:latin typeface="SimHei" panose="02010609060101010101" pitchFamily="49" charset="-122"/>
                    <a:ea typeface="SimHei" panose="02010609060101010101" pitchFamily="49" charset="-122"/>
                    <a:sym typeface="Roboto Regular"/>
                  </a:rPr>
                  <a:t>张图像；</a:t>
                </a:r>
                <a14:m>
                  <m:oMath xmlns:m="http://schemas.openxmlformats.org/officeDocument/2006/math">
                    <m:sSubSup>
                      <m:sSubSupPr>
                        <m:ctrlPr>
                          <a:rPr lang="en-US" altLang="zh-CN" sz="2400" b="1" i="1" dirty="0">
                            <a:latin typeface="Cambria Math" panose="02040503050406030204" pitchFamily="18" charset="0"/>
                            <a:ea typeface="SimHei" panose="02010609060101010101" pitchFamily="49" charset="-122"/>
                            <a:sym typeface="Roboto Regular"/>
                          </a:rPr>
                        </m:ctrlPr>
                      </m:sSubSupPr>
                      <m:e>
                        <m:r>
                          <a:rPr lang="en-US" altLang="zh-CN" sz="2400" b="1" i="1" dirty="0">
                            <a:latin typeface="Cambria Math" panose="02040503050406030204" pitchFamily="18" charset="0"/>
                            <a:ea typeface="SimHei" panose="02010609060101010101" pitchFamily="49" charset="-122"/>
                            <a:sym typeface="Roboto Regular"/>
                          </a:rPr>
                          <m:t>𝑿</m:t>
                        </m:r>
                      </m:e>
                      <m:sub>
                        <m:r>
                          <a:rPr lang="en-US" altLang="zh-CN" sz="2400" b="0" i="1" dirty="0">
                            <a:latin typeface="Cambria Math" panose="02040503050406030204" pitchFamily="18" charset="0"/>
                            <a:ea typeface="SimHei" panose="02010609060101010101" pitchFamily="49" charset="-122"/>
                            <a:sym typeface="Roboto Regular"/>
                          </a:rPr>
                          <m:t>𝑎𝑑𝑣</m:t>
                        </m:r>
                      </m:sub>
                      <m:sup>
                        <m:r>
                          <a:rPr lang="en-US" altLang="zh-CN" sz="2400" i="1" dirty="0">
                            <a:latin typeface="Cambria Math" panose="02040503050406030204" pitchFamily="18" charset="0"/>
                            <a:ea typeface="SimHei" panose="02010609060101010101" pitchFamily="49" charset="-122"/>
                            <a:sym typeface="Roboto Regular"/>
                          </a:rPr>
                          <m:t>𝑘</m:t>
                        </m:r>
                      </m:sup>
                    </m:sSubSup>
                  </m:oMath>
                </a14:m>
                <a:r>
                  <a:rPr lang="en-US" altLang="zh-CN" sz="2400" dirty="0">
                    <a:latin typeface="SimHei" panose="02010609060101010101" pitchFamily="49" charset="-122"/>
                    <a:ea typeface="SimHei" panose="02010609060101010101" pitchFamily="49" charset="-122"/>
                    <a:sym typeface="Roboto Regular"/>
                  </a:rPr>
                  <a:t> - </a:t>
                </a:r>
                <a:r>
                  <a:rPr lang="zh-CN" altLang="en-US" sz="2400" dirty="0">
                    <a:latin typeface="SimHei" panose="02010609060101010101" pitchFamily="49" charset="-122"/>
                    <a:ea typeface="SimHei" panose="02010609060101010101" pitchFamily="49" charset="-122"/>
                    <a:sym typeface="Roboto Regular"/>
                  </a:rPr>
                  <a:t>数据集中第</a:t>
                </a:r>
                <a14:m>
                  <m:oMath xmlns:m="http://schemas.openxmlformats.org/officeDocument/2006/math">
                    <m:r>
                      <a:rPr lang="zh-CN" altLang="en-US" sz="2400" dirty="0">
                        <a:latin typeface="Cambria Math" panose="02040503050406030204" pitchFamily="18" charset="0"/>
                        <a:ea typeface="SimHei" panose="02010609060101010101" pitchFamily="49" charset="-122"/>
                        <a:sym typeface="Roboto Regular"/>
                      </a:rPr>
                      <m:t> </m:t>
                    </m:r>
                    <m:r>
                      <a:rPr lang="en-US" altLang="zh-CN" sz="2400" i="1" dirty="0">
                        <a:latin typeface="Cambria Math" panose="02040503050406030204" pitchFamily="18" charset="0"/>
                        <a:ea typeface="SimHei" panose="02010609060101010101" pitchFamily="49" charset="-122"/>
                        <a:sym typeface="Roboto Regular"/>
                      </a:rPr>
                      <m:t>𝑘</m:t>
                    </m:r>
                    <m:r>
                      <a:rPr lang="zh-CN" altLang="en-US" sz="2400" i="1" dirty="0">
                        <a:latin typeface="Cambria Math" panose="02040503050406030204" pitchFamily="18" charset="0"/>
                        <a:ea typeface="SimHei" panose="02010609060101010101" pitchFamily="49" charset="-122"/>
                        <a:sym typeface="Roboto Regular"/>
                      </a:rPr>
                      <m:t> </m:t>
                    </m:r>
                  </m:oMath>
                </a14:m>
                <a:r>
                  <a:rPr lang="zh-CN" altLang="en-US" sz="2400" dirty="0">
                    <a:latin typeface="SimHei" panose="02010609060101010101" pitchFamily="49" charset="-122"/>
                    <a:ea typeface="SimHei" panose="02010609060101010101" pitchFamily="49" charset="-122"/>
                    <a:sym typeface="Roboto Regular"/>
                  </a:rPr>
                  <a:t>张图像的对抗样本图像；</a:t>
                </a:r>
                <a:endParaRPr lang="en-US" altLang="zh-CN" sz="2400" dirty="0">
                  <a:latin typeface="SimHei" panose="02010609060101010101" pitchFamily="49" charset="-122"/>
                  <a:ea typeface="SimHei" panose="02010609060101010101" pitchFamily="49" charset="-122"/>
                  <a:sym typeface="Roboto Regular"/>
                </a:endParaRPr>
              </a:p>
              <a:p>
                <a:pPr marL="342900" indent="-342900" algn="just" defTabSz="411480" hangingPunct="0">
                  <a:lnSpc>
                    <a:spcPct val="150000"/>
                  </a:lnSpc>
                  <a:buFont typeface="Arial" panose="020B0604020202020204" pitchFamily="34" charset="0"/>
                  <a:buChar char="•"/>
                </a:pPr>
                <a14:m>
                  <m:oMath xmlns:m="http://schemas.openxmlformats.org/officeDocument/2006/math">
                    <m:sSubSup>
                      <m:sSubSupPr>
                        <m:ctrlPr>
                          <a:rPr lang="en-US" altLang="zh-CN" sz="2400" b="0" i="1" dirty="0">
                            <a:latin typeface="Cambria Math" panose="02040503050406030204" pitchFamily="18" charset="0"/>
                            <a:ea typeface="SimHei" panose="02010609060101010101" pitchFamily="49" charset="-122"/>
                            <a:sym typeface="Roboto Regular"/>
                          </a:rPr>
                        </m:ctrlPr>
                      </m:sSubSupPr>
                      <m:e>
                        <m:r>
                          <a:rPr lang="en-US" altLang="zh-CN" sz="2400" b="0" i="1" dirty="0">
                            <a:latin typeface="Cambria Math" panose="02040503050406030204" pitchFamily="18" charset="0"/>
                            <a:ea typeface="SimHei" panose="02010609060101010101" pitchFamily="49" charset="-122"/>
                            <a:sym typeface="Roboto Regular"/>
                          </a:rPr>
                          <m:t>𝑦</m:t>
                        </m:r>
                      </m:e>
                      <m:sub>
                        <m:r>
                          <a:rPr lang="en-US" altLang="zh-CN" sz="2400" b="0" i="1" dirty="0">
                            <a:latin typeface="Cambria Math" panose="02040503050406030204" pitchFamily="18" charset="0"/>
                            <a:ea typeface="SimHei" panose="02010609060101010101" pitchFamily="49" charset="-122"/>
                            <a:sym typeface="Roboto Regular"/>
                          </a:rPr>
                          <m:t>𝑡𝑟𝑢𝑒</m:t>
                        </m:r>
                      </m:sub>
                      <m:sup>
                        <m:r>
                          <a:rPr lang="en-US" altLang="zh-CN" sz="2400" b="0" i="1" dirty="0">
                            <a:latin typeface="Cambria Math" panose="02040503050406030204" pitchFamily="18" charset="0"/>
                            <a:ea typeface="SimHei" panose="02010609060101010101" pitchFamily="49" charset="-122"/>
                            <a:sym typeface="Roboto Regular"/>
                          </a:rPr>
                          <m:t>𝑘</m:t>
                        </m:r>
                      </m:sup>
                    </m:sSubSup>
                  </m:oMath>
                </a14:m>
                <a:r>
                  <a:rPr lang="en-US" altLang="zh-CN" sz="2400" dirty="0">
                    <a:latin typeface="SimHei" panose="02010609060101010101" pitchFamily="49" charset="-122"/>
                    <a:ea typeface="SimHei" panose="02010609060101010101" pitchFamily="49" charset="-122"/>
                    <a:sym typeface="Roboto Regular"/>
                  </a:rPr>
                  <a:t> - </a:t>
                </a:r>
                <a:r>
                  <a:rPr lang="zh-CN" altLang="en-US" sz="2400" dirty="0">
                    <a:latin typeface="SimHei" panose="02010609060101010101" pitchFamily="49" charset="-122"/>
                    <a:ea typeface="SimHei" panose="02010609060101010101" pitchFamily="49" charset="-122"/>
                    <a:sym typeface="Roboto Regular"/>
                  </a:rPr>
                  <a:t>数据集中第</a:t>
                </a:r>
                <a14:m>
                  <m:oMath xmlns:m="http://schemas.openxmlformats.org/officeDocument/2006/math">
                    <m:r>
                      <a:rPr lang="zh-CN" altLang="en-US" sz="2400" dirty="0">
                        <a:latin typeface="Cambria Math" panose="02040503050406030204" pitchFamily="18" charset="0"/>
                        <a:ea typeface="SimHei" panose="02010609060101010101" pitchFamily="49" charset="-122"/>
                        <a:sym typeface="Roboto Regular"/>
                      </a:rPr>
                      <m:t> </m:t>
                    </m:r>
                    <m:r>
                      <a:rPr lang="en-US" altLang="zh-CN" sz="2400" i="1" dirty="0">
                        <a:latin typeface="Cambria Math" panose="02040503050406030204" pitchFamily="18" charset="0"/>
                        <a:ea typeface="SimHei" panose="02010609060101010101" pitchFamily="49" charset="-122"/>
                        <a:sym typeface="Roboto Regular"/>
                      </a:rPr>
                      <m:t>𝑘</m:t>
                    </m:r>
                    <m:r>
                      <a:rPr lang="zh-CN" altLang="en-US" sz="2400" i="1" dirty="0">
                        <a:latin typeface="Cambria Math" panose="02040503050406030204" pitchFamily="18" charset="0"/>
                        <a:ea typeface="SimHei" panose="02010609060101010101" pitchFamily="49" charset="-122"/>
                        <a:sym typeface="Roboto Regular"/>
                      </a:rPr>
                      <m:t> </m:t>
                    </m:r>
                  </m:oMath>
                </a14:m>
                <a:r>
                  <a:rPr lang="zh-CN" altLang="en-US" sz="2400" dirty="0">
                    <a:latin typeface="SimHei" panose="02010609060101010101" pitchFamily="49" charset="-122"/>
                    <a:ea typeface="SimHei" panose="02010609060101010101" pitchFamily="49" charset="-122"/>
                    <a:sym typeface="Roboto Regular"/>
                  </a:rPr>
                  <a:t>张图像的真实标签；</a:t>
                </a:r>
                <a:endParaRPr lang="en-US" altLang="zh-CN" sz="2400" dirty="0">
                  <a:latin typeface="SimHei" panose="02010609060101010101" pitchFamily="49" charset="-122"/>
                  <a:ea typeface="SimHei" panose="02010609060101010101" pitchFamily="49" charset="-122"/>
                  <a:sym typeface="Roboto Regular"/>
                </a:endParaRPr>
              </a:p>
              <a:p>
                <a:pPr marL="342900" indent="-342900" algn="just" defTabSz="411480" hangingPunct="0">
                  <a:lnSpc>
                    <a:spcPct val="150000"/>
                  </a:lnSpc>
                  <a:buFont typeface="Arial" panose="020B0604020202020204" pitchFamily="34" charset="0"/>
                  <a:buChar char="•"/>
                </a:pPr>
                <a14:m>
                  <m:oMath xmlns:m="http://schemas.openxmlformats.org/officeDocument/2006/math">
                    <m:r>
                      <a:rPr lang="en-US" altLang="zh-CN" sz="2400" b="0" i="1" dirty="0">
                        <a:latin typeface="Cambria Math" panose="02040503050406030204" pitchFamily="18" charset="0"/>
                        <a:ea typeface="SimHei" panose="02010609060101010101" pitchFamily="49" charset="-122"/>
                        <a:sym typeface="Roboto Regular"/>
                      </a:rPr>
                      <m:t>𝑇</m:t>
                    </m:r>
                    <m:r>
                      <a:rPr lang="en-US" altLang="zh-CN" sz="2400" b="0" i="1" dirty="0">
                        <a:latin typeface="Cambria Math" panose="02040503050406030204" pitchFamily="18" charset="0"/>
                        <a:ea typeface="SimHei" panose="02010609060101010101" pitchFamily="49" charset="-122"/>
                        <a:sym typeface="Roboto Regular"/>
                      </a:rPr>
                      <m:t>(∙)</m:t>
                    </m:r>
                  </m:oMath>
                </a14:m>
                <a:r>
                  <a:rPr lang="en-US" altLang="zh-CN" sz="2400" dirty="0">
                    <a:latin typeface="SimHei" panose="02010609060101010101" pitchFamily="49" charset="-122"/>
                    <a:ea typeface="SimHei" panose="02010609060101010101" pitchFamily="49" charset="-122"/>
                    <a:sym typeface="Roboto Regular"/>
                  </a:rPr>
                  <a:t> – </a:t>
                </a:r>
                <a:r>
                  <a:rPr lang="zh-CN" altLang="en-US" sz="2400" dirty="0">
                    <a:latin typeface="SimHei" panose="02010609060101010101" pitchFamily="49" charset="-122"/>
                    <a:ea typeface="SimHei" panose="02010609060101010101" pitchFamily="49" charset="-122"/>
                    <a:sym typeface="Roboto Regular"/>
                  </a:rPr>
                  <a:t>任意变换；</a:t>
                </a:r>
                <a:endParaRPr lang="en-US" altLang="zh-CN" sz="2400" dirty="0">
                  <a:latin typeface="SimHei" panose="02010609060101010101" pitchFamily="49" charset="-122"/>
                  <a:ea typeface="SimHei" panose="02010609060101010101" pitchFamily="49" charset="-122"/>
                  <a:sym typeface="Roboto Regular"/>
                </a:endParaRPr>
              </a:p>
              <a:p>
                <a:pPr marL="342900" indent="-342900" defTabSz="411480" hangingPunct="0">
                  <a:lnSpc>
                    <a:spcPct val="120000"/>
                  </a:lnSpc>
                  <a:buFont typeface="Arial" panose="020B0604020202020204" pitchFamily="34" charset="0"/>
                  <a:buChar char="•"/>
                </a:pPr>
                <a14:m>
                  <m:oMath xmlns:m="http://schemas.openxmlformats.org/officeDocument/2006/math">
                    <m:r>
                      <a:rPr lang="en-US" altLang="zh-CN" sz="2400" b="0" i="1" dirty="0">
                        <a:latin typeface="Cambria Math" panose="02040503050406030204" pitchFamily="18" charset="0"/>
                        <a:ea typeface="SimHei" panose="02010609060101010101" pitchFamily="49" charset="-122"/>
                        <a:sym typeface="Roboto Regular"/>
                      </a:rPr>
                      <m:t>𝐶</m:t>
                    </m:r>
                    <m:r>
                      <a:rPr lang="en-US" altLang="zh-CN" sz="2400" b="0" i="1" dirty="0">
                        <a:latin typeface="Cambria Math" panose="02040503050406030204" pitchFamily="18" charset="0"/>
                        <a:ea typeface="SimHei" panose="02010609060101010101" pitchFamily="49" charset="-122"/>
                        <a:sym typeface="Roboto Regular"/>
                      </a:rPr>
                      <m:t>(</m:t>
                    </m:r>
                    <m:r>
                      <a:rPr lang="en-US" altLang="zh-CN" sz="2400" b="1" i="1" dirty="0">
                        <a:latin typeface="Cambria Math" panose="02040503050406030204" pitchFamily="18" charset="0"/>
                        <a:ea typeface="SimHei" panose="02010609060101010101" pitchFamily="49" charset="-122"/>
                        <a:sym typeface="Roboto Regular"/>
                      </a:rPr>
                      <m:t>𝑿</m:t>
                    </m:r>
                    <m:r>
                      <a:rPr lang="en-US" altLang="zh-CN" sz="2400" b="0" i="1" dirty="0">
                        <a:latin typeface="Cambria Math" panose="02040503050406030204" pitchFamily="18" charset="0"/>
                        <a:ea typeface="SimHei" panose="02010609060101010101" pitchFamily="49" charset="-122"/>
                        <a:sym typeface="Roboto Regular"/>
                      </a:rPr>
                      <m:t>,</m:t>
                    </m:r>
                    <m:r>
                      <a:rPr lang="en-US" altLang="zh-CN" sz="2400" b="0" i="1" dirty="0">
                        <a:latin typeface="Cambria Math" panose="02040503050406030204" pitchFamily="18" charset="0"/>
                        <a:ea typeface="SimHei" panose="02010609060101010101" pitchFamily="49" charset="-122"/>
                        <a:sym typeface="Roboto Regular"/>
                      </a:rPr>
                      <m:t>𝑦</m:t>
                    </m:r>
                    <m:r>
                      <a:rPr lang="en-US" altLang="zh-CN" sz="2400" b="0" i="1" dirty="0">
                        <a:latin typeface="Cambria Math" panose="02040503050406030204" pitchFamily="18" charset="0"/>
                        <a:ea typeface="SimHei" panose="02010609060101010101" pitchFamily="49" charset="-122"/>
                        <a:sym typeface="Roboto Regular"/>
                      </a:rPr>
                      <m:t>)</m:t>
                    </m:r>
                  </m:oMath>
                </a14:m>
                <a:r>
                  <a:rPr lang="en-US" altLang="zh-CN" sz="2400" dirty="0">
                    <a:latin typeface="SimHei" panose="02010609060101010101" pitchFamily="49" charset="-122"/>
                    <a:ea typeface="SimHei" panose="02010609060101010101" pitchFamily="49" charset="-122"/>
                    <a:sym typeface="Roboto Regular"/>
                  </a:rPr>
                  <a:t> – </a:t>
                </a:r>
                <a:r>
                  <a:rPr lang="zh-CN" altLang="en-US" sz="2400" dirty="0">
                    <a:latin typeface="SimHei" panose="02010609060101010101" pitchFamily="49" charset="-122"/>
                    <a:ea typeface="SimHei" panose="02010609060101010101" pitchFamily="49" charset="-122"/>
                    <a:sym typeface="Roboto Regular"/>
                  </a:rPr>
                  <a:t>示性函数，</a:t>
                </a:r>
                <a:r>
                  <a:rPr lang="en-US" altLang="zh-CN" sz="2400" dirty="0">
                    <a:ea typeface="SimHei" panose="02010609060101010101" pitchFamily="49" charset="-122"/>
                    <a:sym typeface="Roboto Regular"/>
                  </a:rPr>
                  <a:t> </a:t>
                </a:r>
                <a14:m>
                  <m:oMath xmlns:m="http://schemas.openxmlformats.org/officeDocument/2006/math">
                    <m:r>
                      <a:rPr lang="en-US" altLang="zh-CN" sz="2400" i="1" dirty="0">
                        <a:latin typeface="Cambria Math" panose="02040503050406030204" pitchFamily="18" charset="0"/>
                        <a:ea typeface="SimHei" panose="02010609060101010101" pitchFamily="49" charset="-122"/>
                        <a:sym typeface="Roboto Regular"/>
                      </a:rPr>
                      <m:t>𝐶</m:t>
                    </m:r>
                    <m:d>
                      <m:dPr>
                        <m:ctrlPr>
                          <a:rPr lang="en-US" altLang="zh-CN" sz="2400" i="1" dirty="0">
                            <a:latin typeface="Cambria Math" panose="02040503050406030204" pitchFamily="18" charset="0"/>
                            <a:ea typeface="SimHei" panose="02010609060101010101" pitchFamily="49" charset="-122"/>
                            <a:sym typeface="Roboto Regular"/>
                          </a:rPr>
                        </m:ctrlPr>
                      </m:dPr>
                      <m:e>
                        <m:r>
                          <a:rPr lang="en-US" altLang="zh-CN" sz="2400" b="1" i="1" dirty="0">
                            <a:latin typeface="Cambria Math" panose="02040503050406030204" pitchFamily="18" charset="0"/>
                            <a:ea typeface="SimHei" panose="02010609060101010101" pitchFamily="49" charset="-122"/>
                            <a:sym typeface="Roboto Regular"/>
                          </a:rPr>
                          <m:t>𝑿</m:t>
                        </m:r>
                        <m:r>
                          <a:rPr lang="en-US" altLang="zh-CN" sz="2400" i="1" dirty="0">
                            <a:latin typeface="Cambria Math" panose="02040503050406030204" pitchFamily="18" charset="0"/>
                            <a:ea typeface="SimHei" panose="02010609060101010101" pitchFamily="49" charset="-122"/>
                            <a:sym typeface="Roboto Regular"/>
                          </a:rPr>
                          <m:t>,</m:t>
                        </m:r>
                        <m:r>
                          <a:rPr lang="en-US" altLang="zh-CN" sz="2400" i="1" dirty="0">
                            <a:latin typeface="Cambria Math" panose="02040503050406030204" pitchFamily="18" charset="0"/>
                            <a:ea typeface="SimHei" panose="02010609060101010101" pitchFamily="49" charset="-122"/>
                            <a:sym typeface="Roboto Regular"/>
                          </a:rPr>
                          <m:t>𝑦</m:t>
                        </m:r>
                      </m:e>
                    </m:d>
                    <m:r>
                      <a:rPr lang="en-US" altLang="zh-CN" sz="2400" b="0" i="1" dirty="0">
                        <a:latin typeface="Cambria Math" panose="02040503050406030204" pitchFamily="18" charset="0"/>
                        <a:ea typeface="SimHei" panose="02010609060101010101" pitchFamily="49" charset="-122"/>
                        <a:sym typeface="Roboto Regular"/>
                      </a:rPr>
                      <m:t>=</m:t>
                    </m:r>
                    <m:d>
                      <m:dPr>
                        <m:begChr m:val="{"/>
                        <m:endChr m:val=""/>
                        <m:ctrlPr>
                          <a:rPr lang="en-US" altLang="zh-CN" sz="2400" b="0" i="1" dirty="0">
                            <a:latin typeface="Cambria Math" panose="02040503050406030204" pitchFamily="18" charset="0"/>
                            <a:ea typeface="SimHei" panose="02010609060101010101" pitchFamily="49" charset="-122"/>
                            <a:sym typeface="Roboto Regular"/>
                          </a:rPr>
                        </m:ctrlPr>
                      </m:dPr>
                      <m:e>
                        <m:eqArr>
                          <m:eqArrPr>
                            <m:ctrlPr>
                              <a:rPr lang="en-US" altLang="zh-CN" sz="2400" b="0" i="1" dirty="0">
                                <a:latin typeface="Cambria Math" panose="02040503050406030204" pitchFamily="18" charset="0"/>
                                <a:ea typeface="SimHei" panose="02010609060101010101" pitchFamily="49" charset="-122"/>
                                <a:sym typeface="Roboto Regular"/>
                              </a:rPr>
                            </m:ctrlPr>
                          </m:eqArrPr>
                          <m:e>
                            <m:r>
                              <a:rPr lang="en-US" altLang="zh-CN" sz="2400" b="0" i="1" dirty="0">
                                <a:latin typeface="Cambria Math" panose="02040503050406030204" pitchFamily="18" charset="0"/>
                                <a:ea typeface="SimHei" panose="02010609060101010101" pitchFamily="49" charset="-122"/>
                                <a:sym typeface="Roboto Regular"/>
                              </a:rPr>
                              <m:t>&amp;</m:t>
                            </m:r>
                            <m:r>
                              <m:rPr>
                                <m:brk m:alnAt="7"/>
                              </m:rPr>
                              <a:rPr lang="en-US" altLang="zh-CN" sz="2400" i="1" dirty="0">
                                <a:latin typeface="Cambria Math" panose="02040503050406030204" pitchFamily="18" charset="0"/>
                                <a:ea typeface="SimHei" panose="02010609060101010101" pitchFamily="49" charset="-122"/>
                                <a:sym typeface="Roboto Regular"/>
                              </a:rPr>
                              <m:t>1</m:t>
                            </m:r>
                            <m:r>
                              <a:rPr lang="en-US" altLang="zh-CN" sz="2400" i="1" dirty="0">
                                <a:latin typeface="Cambria Math" panose="02040503050406030204" pitchFamily="18" charset="0"/>
                                <a:ea typeface="SimHei" panose="02010609060101010101" pitchFamily="49" charset="-122"/>
                                <a:sym typeface="Roboto Regular"/>
                              </a:rPr>
                              <m:t>,</m:t>
                            </m:r>
                            <m:r>
                              <a:rPr lang="zh-CN" altLang="en-US" sz="2400" b="1" i="1" dirty="0">
                                <a:latin typeface="Cambria Math" panose="02040503050406030204" pitchFamily="18" charset="0"/>
                                <a:ea typeface="SimHei" panose="02010609060101010101" pitchFamily="49" charset="-122"/>
                                <a:sym typeface="Roboto Regular"/>
                              </a:rPr>
                              <m:t> </m:t>
                            </m:r>
                            <m:r>
                              <a:rPr lang="en-US" altLang="zh-CN" sz="2400" b="1" i="1" dirty="0">
                                <a:latin typeface="Cambria Math" panose="02040503050406030204" pitchFamily="18" charset="0"/>
                                <a:ea typeface="SimHei" panose="02010609060101010101" pitchFamily="49" charset="-122"/>
                                <a:sym typeface="Roboto Regular"/>
                              </a:rPr>
                              <m:t>𝑿</m:t>
                            </m:r>
                            <m:r>
                              <a:rPr lang="zh-CN" altLang="en-US" sz="2400" b="1" i="1" dirty="0">
                                <a:latin typeface="Cambria Math" panose="02040503050406030204" pitchFamily="18" charset="0"/>
                                <a:ea typeface="SimHei" panose="02010609060101010101" pitchFamily="49" charset="-122"/>
                                <a:sym typeface="Roboto Regular"/>
                              </a:rPr>
                              <m:t>被分类为</m:t>
                            </m:r>
                            <m:r>
                              <a:rPr lang="en-US" altLang="zh-CN" sz="2400" i="1" dirty="0">
                                <a:latin typeface="Cambria Math" panose="02040503050406030204" pitchFamily="18" charset="0"/>
                                <a:ea typeface="SimHei" panose="02010609060101010101" pitchFamily="49" charset="-122"/>
                                <a:sym typeface="Roboto Regular"/>
                              </a:rPr>
                              <m:t>𝑦</m:t>
                            </m:r>
                          </m:e>
                          <m:e>
                            <m:r>
                              <a:rPr lang="en-US" altLang="zh-CN" sz="2400" b="0" i="1" dirty="0">
                                <a:latin typeface="Cambria Math" panose="02040503050406030204" pitchFamily="18" charset="0"/>
                                <a:ea typeface="SimHei" panose="02010609060101010101" pitchFamily="49" charset="-122"/>
                                <a:sym typeface="Roboto Regular"/>
                              </a:rPr>
                              <m:t>&amp;</m:t>
                            </m:r>
                            <m:r>
                              <a:rPr lang="en-US" altLang="zh-CN" sz="2400" i="1" dirty="0">
                                <a:latin typeface="Cambria Math" panose="02040503050406030204" pitchFamily="18" charset="0"/>
                                <a:ea typeface="SimHei" panose="02010609060101010101" pitchFamily="49" charset="-122"/>
                                <a:sym typeface="Roboto Regular"/>
                              </a:rPr>
                              <m:t>0, </m:t>
                            </m:r>
                            <m:r>
                              <a:rPr lang="zh-CN" altLang="en-US" sz="2400" i="1" dirty="0">
                                <a:latin typeface="Cambria Math" panose="02040503050406030204" pitchFamily="18" charset="0"/>
                                <a:ea typeface="SimHei" panose="02010609060101010101" pitchFamily="49" charset="-122"/>
                                <a:sym typeface="Roboto Regular"/>
                              </a:rPr>
                              <m:t>其他</m:t>
                            </m:r>
                          </m:e>
                        </m:eqArr>
                      </m:e>
                    </m:d>
                  </m:oMath>
                </a14:m>
                <a:r>
                  <a:rPr lang="zh-CN" altLang="en-US" sz="2400" dirty="0">
                    <a:latin typeface="SimHei" panose="02010609060101010101" pitchFamily="49" charset="-122"/>
                    <a:ea typeface="SimHei" panose="02010609060101010101" pitchFamily="49" charset="-122"/>
                    <a:sym typeface="Roboto Regular"/>
                  </a:rPr>
                  <a:t>，</a:t>
                </a:r>
                <a14:m>
                  <m:oMath xmlns:m="http://schemas.openxmlformats.org/officeDocument/2006/math">
                    <m:acc>
                      <m:accPr>
                        <m:chr m:val="̅"/>
                        <m:ctrlPr>
                          <a:rPr lang="zh-CN" altLang="en-US" sz="2400" i="1" dirty="0">
                            <a:latin typeface="Cambria Math" panose="02040503050406030204" pitchFamily="18" charset="0"/>
                            <a:ea typeface="SimHei" panose="02010609060101010101" pitchFamily="49" charset="-122"/>
                            <a:sym typeface="Roboto Regular"/>
                          </a:rPr>
                        </m:ctrlPr>
                      </m:accPr>
                      <m:e>
                        <m:r>
                          <a:rPr lang="en-US" altLang="zh-CN" sz="2400" i="1" dirty="0">
                            <a:latin typeface="Cambria Math" panose="02040503050406030204" pitchFamily="18" charset="0"/>
                            <a:ea typeface="SimHei" panose="02010609060101010101" pitchFamily="49" charset="-122"/>
                            <a:sym typeface="Roboto Regular"/>
                          </a:rPr>
                          <m:t>𝐶</m:t>
                        </m:r>
                        <m:r>
                          <a:rPr lang="en-US" altLang="zh-CN" sz="2400" i="1" dirty="0">
                            <a:latin typeface="Cambria Math" panose="02040503050406030204" pitchFamily="18" charset="0"/>
                            <a:ea typeface="SimHei" panose="02010609060101010101" pitchFamily="49" charset="-122"/>
                            <a:sym typeface="Roboto Regular"/>
                          </a:rPr>
                          <m:t>(</m:t>
                        </m:r>
                        <m:r>
                          <a:rPr lang="en-US" altLang="zh-CN" sz="2400" b="1" i="1" dirty="0">
                            <a:latin typeface="Cambria Math" panose="02040503050406030204" pitchFamily="18" charset="0"/>
                            <a:ea typeface="SimHei" panose="02010609060101010101" pitchFamily="49" charset="-122"/>
                            <a:sym typeface="Roboto Regular"/>
                          </a:rPr>
                          <m:t>𝑿</m:t>
                        </m:r>
                        <m:r>
                          <a:rPr lang="en-US" altLang="zh-CN" sz="2400" i="1" dirty="0">
                            <a:latin typeface="Cambria Math" panose="02040503050406030204" pitchFamily="18" charset="0"/>
                            <a:ea typeface="SimHei" panose="02010609060101010101" pitchFamily="49" charset="-122"/>
                            <a:sym typeface="Roboto Regular"/>
                          </a:rPr>
                          <m:t>,</m:t>
                        </m:r>
                        <m:r>
                          <a:rPr lang="en-US" altLang="zh-CN" sz="2400" i="1" dirty="0">
                            <a:latin typeface="Cambria Math" panose="02040503050406030204" pitchFamily="18" charset="0"/>
                            <a:ea typeface="SimHei" panose="02010609060101010101" pitchFamily="49" charset="-122"/>
                            <a:sym typeface="Roboto Regular"/>
                          </a:rPr>
                          <m:t>𝑦</m:t>
                        </m:r>
                        <m:r>
                          <a:rPr lang="en-US" altLang="zh-CN" sz="2400" i="1" dirty="0">
                            <a:latin typeface="Cambria Math" panose="02040503050406030204" pitchFamily="18" charset="0"/>
                            <a:ea typeface="SimHei" panose="02010609060101010101" pitchFamily="49" charset="-122"/>
                            <a:sym typeface="Roboto Regular"/>
                          </a:rPr>
                          <m:t>)</m:t>
                        </m:r>
                      </m:e>
                    </m:acc>
                    <m:r>
                      <a:rPr lang="en-US" altLang="zh-CN" sz="2400" b="0" i="0" dirty="0">
                        <a:latin typeface="Cambria Math" panose="02040503050406030204" pitchFamily="18" charset="0"/>
                        <a:ea typeface="SimHei" panose="02010609060101010101" pitchFamily="49" charset="-122"/>
                        <a:sym typeface="Roboto Regular"/>
                      </a:rPr>
                      <m:t>=1−</m:t>
                    </m:r>
                    <m:r>
                      <a:rPr lang="en-US" altLang="zh-CN" sz="2400" i="1" dirty="0">
                        <a:latin typeface="Cambria Math" panose="02040503050406030204" pitchFamily="18" charset="0"/>
                        <a:ea typeface="SimHei" panose="02010609060101010101" pitchFamily="49" charset="-122"/>
                        <a:sym typeface="Roboto Regular"/>
                      </a:rPr>
                      <m:t>𝐶</m:t>
                    </m:r>
                    <m:d>
                      <m:dPr>
                        <m:ctrlPr>
                          <a:rPr lang="en-US" altLang="zh-CN" sz="2400" i="1" dirty="0">
                            <a:latin typeface="Cambria Math" panose="02040503050406030204" pitchFamily="18" charset="0"/>
                            <a:ea typeface="SimHei" panose="02010609060101010101" pitchFamily="49" charset="-122"/>
                            <a:sym typeface="Roboto Regular"/>
                          </a:rPr>
                        </m:ctrlPr>
                      </m:dPr>
                      <m:e>
                        <m:r>
                          <a:rPr lang="en-US" altLang="zh-CN" sz="2400" b="1" i="1" dirty="0">
                            <a:latin typeface="Cambria Math" panose="02040503050406030204" pitchFamily="18" charset="0"/>
                            <a:ea typeface="SimHei" panose="02010609060101010101" pitchFamily="49" charset="-122"/>
                            <a:sym typeface="Roboto Regular"/>
                          </a:rPr>
                          <m:t>𝑿</m:t>
                        </m:r>
                        <m:r>
                          <a:rPr lang="en-US" altLang="zh-CN" sz="2400" i="1" dirty="0">
                            <a:latin typeface="Cambria Math" panose="02040503050406030204" pitchFamily="18" charset="0"/>
                            <a:ea typeface="SimHei" panose="02010609060101010101" pitchFamily="49" charset="-122"/>
                            <a:sym typeface="Roboto Regular"/>
                          </a:rPr>
                          <m:t>,</m:t>
                        </m:r>
                        <m:r>
                          <a:rPr lang="en-US" altLang="zh-CN" sz="2400" i="1" dirty="0">
                            <a:latin typeface="Cambria Math" panose="02040503050406030204" pitchFamily="18" charset="0"/>
                            <a:ea typeface="SimHei" panose="02010609060101010101" pitchFamily="49" charset="-122"/>
                            <a:sym typeface="Roboto Regular"/>
                          </a:rPr>
                          <m:t>𝑦</m:t>
                        </m:r>
                      </m:e>
                    </m:d>
                  </m:oMath>
                </a14:m>
                <a:r>
                  <a:rPr lang="en-US" altLang="zh-CN" sz="2400" dirty="0">
                    <a:latin typeface="SimHei" panose="02010609060101010101" pitchFamily="49" charset="-122"/>
                    <a:ea typeface="SimHei" panose="02010609060101010101" pitchFamily="49" charset="-122"/>
                    <a:sym typeface="Roboto Regular"/>
                  </a:rPr>
                  <a:t>.</a:t>
                </a:r>
              </a:p>
            </p:txBody>
          </p:sp>
        </mc:Choice>
        <mc:Fallback xmlns="">
          <p:sp>
            <p:nvSpPr>
              <p:cNvPr id="3" name="文本框 2">
                <a:extLst>
                  <a:ext uri="{FF2B5EF4-FFF2-40B4-BE49-F238E27FC236}">
                    <a16:creationId xmlns:a16="http://schemas.microsoft.com/office/drawing/2014/main" id="{F1F76EDF-0233-A84F-B071-FC96E67A6490}"/>
                  </a:ext>
                </a:extLst>
              </p:cNvPr>
              <p:cNvSpPr txBox="1">
                <a:spLocks noRot="1" noChangeAspect="1" noMove="1" noResize="1" noEditPoints="1" noAdjustHandles="1" noChangeArrowheads="1" noChangeShapeType="1" noTextEdit="1"/>
              </p:cNvSpPr>
              <p:nvPr/>
            </p:nvSpPr>
            <p:spPr>
              <a:xfrm>
                <a:off x="346600" y="879783"/>
                <a:ext cx="11498799" cy="5777031"/>
              </a:xfrm>
              <a:prstGeom prst="rect">
                <a:avLst/>
              </a:prstGeom>
              <a:blipFill>
                <a:blip r:embed="rId3"/>
                <a:stretch>
                  <a:fillRect l="-883" b="-427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5847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6" y="135612"/>
            <a:ext cx="9377026" cy="544007"/>
          </a:xfrm>
        </p:spPr>
        <p:txBody>
          <a:bodyPr>
            <a:normAutofit/>
          </a:bodyPr>
          <a:lstStyle/>
          <a:p>
            <a:r>
              <a:rPr lang="zh-CN" altLang="en-US" spc="300" dirty="0">
                <a:latin typeface="微软雅黑"/>
                <a:ea typeface="微软雅黑"/>
              </a:rPr>
              <a:t>照片</a:t>
            </a:r>
            <a:r>
              <a:rPr kumimoji="1" lang="zh-CN" altLang="en-US"/>
              <a:t>变换</a:t>
            </a:r>
            <a:r>
              <a:rPr kumimoji="1" lang="en-US" altLang="zh-CN"/>
              <a:t>——</a:t>
            </a:r>
            <a:r>
              <a:rPr kumimoji="1" lang="zh-CN" altLang="en-US"/>
              <a:t>实验设置</a:t>
            </a:r>
          </a:p>
        </p:txBody>
      </p:sp>
      <p:pic>
        <p:nvPicPr>
          <p:cNvPr id="11" name="图片 10">
            <a:extLst>
              <a:ext uri="{FF2B5EF4-FFF2-40B4-BE49-F238E27FC236}">
                <a16:creationId xmlns:a16="http://schemas.microsoft.com/office/drawing/2014/main" id="{67BFCA2E-225E-954C-9342-4560124254F0}"/>
              </a:ext>
            </a:extLst>
          </p:cNvPr>
          <p:cNvPicPr>
            <a:picLocks noChangeAspect="1"/>
          </p:cNvPicPr>
          <p:nvPr/>
        </p:nvPicPr>
        <p:blipFill>
          <a:blip r:embed="rId3"/>
          <a:stretch>
            <a:fillRect/>
          </a:stretch>
        </p:blipFill>
        <p:spPr>
          <a:xfrm>
            <a:off x="533400" y="1153746"/>
            <a:ext cx="11125200" cy="558800"/>
          </a:xfrm>
          <a:prstGeom prst="rect">
            <a:avLst/>
          </a:prstGeom>
        </p:spPr>
      </p:pic>
      <p:sp>
        <p:nvSpPr>
          <p:cNvPr id="13" name="文本框 12">
            <a:extLst>
              <a:ext uri="{FF2B5EF4-FFF2-40B4-BE49-F238E27FC236}">
                <a16:creationId xmlns:a16="http://schemas.microsoft.com/office/drawing/2014/main" id="{C99D1535-6403-BC43-8CA5-C9B69B88A7EE}"/>
              </a:ext>
            </a:extLst>
          </p:cNvPr>
          <p:cNvSpPr txBox="1"/>
          <p:nvPr/>
        </p:nvSpPr>
        <p:spPr>
          <a:xfrm>
            <a:off x="331176" y="4686245"/>
            <a:ext cx="11529647" cy="1667764"/>
          </a:xfrm>
          <a:prstGeom prst="rect">
            <a:avLst/>
          </a:prstGeom>
          <a:noFill/>
        </p:spPr>
        <p:txBody>
          <a:bodyPr wrap="square">
            <a:spAutoFit/>
          </a:bodyPr>
          <a:lstStyle/>
          <a:p>
            <a:pPr marL="342900" indent="-342900" algn="just" defTabSz="411480" hangingPunct="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sym typeface="Roboto Regular"/>
              </a:rPr>
              <a:t>四角的二维码包含</a:t>
            </a:r>
            <a:r>
              <a:rPr lang="zh-CN" altLang="en-US" sz="2400" dirty="0">
                <a:solidFill>
                  <a:srgbClr val="C00000"/>
                </a:solidFill>
                <a:latin typeface="SimHei" panose="02010609060101010101" pitchFamily="49" charset="-122"/>
                <a:ea typeface="SimHei" panose="02010609060101010101" pitchFamily="49" charset="-122"/>
                <a:sym typeface="Roboto Regular"/>
              </a:rPr>
              <a:t>批次及位置信息</a:t>
            </a:r>
            <a:r>
              <a:rPr lang="zh-CN" altLang="en-US" sz="2400" dirty="0">
                <a:latin typeface="SimHei" panose="02010609060101010101" pitchFamily="49" charset="-122"/>
                <a:ea typeface="SimHei" panose="02010609060101010101" pitchFamily="49" charset="-122"/>
                <a:sym typeface="Roboto Regular"/>
              </a:rPr>
              <a:t>，必须全部识别成功，否则丢弃该样本。实测丢弃率为</a:t>
            </a:r>
            <a:r>
              <a:rPr lang="en-US" altLang="zh-CN" sz="2400" dirty="0">
                <a:latin typeface="SimHei" panose="02010609060101010101" pitchFamily="49" charset="-122"/>
                <a:ea typeface="SimHei" panose="02010609060101010101" pitchFamily="49" charset="-122"/>
                <a:sym typeface="Roboto Regular"/>
              </a:rPr>
              <a:t>3%-6%</a:t>
            </a:r>
            <a:r>
              <a:rPr lang="zh-CN" altLang="en-US" sz="2400" dirty="0">
                <a:latin typeface="SimHei" panose="02010609060101010101" pitchFamily="49" charset="-122"/>
                <a:ea typeface="SimHei" panose="02010609060101010101" pitchFamily="49" charset="-122"/>
                <a:sym typeface="Roboto Regular"/>
              </a:rPr>
              <a:t>；</a:t>
            </a:r>
            <a:endParaRPr lang="en-US" altLang="zh-CN" sz="2400" dirty="0">
              <a:latin typeface="SimHei" panose="02010609060101010101" pitchFamily="49" charset="-122"/>
              <a:ea typeface="SimHei" panose="02010609060101010101" pitchFamily="49" charset="-122"/>
              <a:sym typeface="Roboto Regular"/>
            </a:endParaRPr>
          </a:p>
          <a:p>
            <a:pPr marL="342900" indent="-342900" algn="just" defTabSz="411480" hangingPunct="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sym typeface="Roboto Regular"/>
              </a:rPr>
              <a:t>根据照片中二维码定位生成变换矩阵，根据模版图中坐标反变换得到照片中坐标。</a:t>
            </a:r>
            <a:endParaRPr lang="en-US" altLang="zh-CN" sz="2400" dirty="0">
              <a:latin typeface="SimHei" panose="02010609060101010101" pitchFamily="49" charset="-122"/>
              <a:ea typeface="SimHei" panose="02010609060101010101" pitchFamily="49" charset="-122"/>
              <a:sym typeface="Roboto Regular"/>
            </a:endParaRPr>
          </a:p>
        </p:txBody>
      </p:sp>
      <p:pic>
        <p:nvPicPr>
          <p:cNvPr id="14" name="图片 13">
            <a:extLst>
              <a:ext uri="{FF2B5EF4-FFF2-40B4-BE49-F238E27FC236}">
                <a16:creationId xmlns:a16="http://schemas.microsoft.com/office/drawing/2014/main" id="{3BA75136-691F-F141-9BE3-C7342EC9736B}"/>
              </a:ext>
            </a:extLst>
          </p:cNvPr>
          <p:cNvPicPr>
            <a:picLocks noChangeAspect="1"/>
          </p:cNvPicPr>
          <p:nvPr/>
        </p:nvPicPr>
        <p:blipFill>
          <a:blip r:embed="rId4"/>
          <a:stretch>
            <a:fillRect/>
          </a:stretch>
        </p:blipFill>
        <p:spPr>
          <a:xfrm>
            <a:off x="331176" y="2444750"/>
            <a:ext cx="4025900" cy="1968500"/>
          </a:xfrm>
          <a:prstGeom prst="rect">
            <a:avLst/>
          </a:prstGeom>
        </p:spPr>
      </p:pic>
      <p:pic>
        <p:nvPicPr>
          <p:cNvPr id="15" name="图片 14">
            <a:extLst>
              <a:ext uri="{FF2B5EF4-FFF2-40B4-BE49-F238E27FC236}">
                <a16:creationId xmlns:a16="http://schemas.microsoft.com/office/drawing/2014/main" id="{DD87441F-2AF3-0F45-BB31-C5B28BA37302}"/>
              </a:ext>
            </a:extLst>
          </p:cNvPr>
          <p:cNvPicPr>
            <a:picLocks noChangeAspect="1"/>
          </p:cNvPicPr>
          <p:nvPr/>
        </p:nvPicPr>
        <p:blipFill>
          <a:blip r:embed="rId5"/>
          <a:stretch>
            <a:fillRect/>
          </a:stretch>
        </p:blipFill>
        <p:spPr>
          <a:xfrm>
            <a:off x="8792309" y="2444750"/>
            <a:ext cx="1976877" cy="1968500"/>
          </a:xfrm>
          <a:prstGeom prst="rect">
            <a:avLst/>
          </a:prstGeom>
        </p:spPr>
      </p:pic>
      <p:pic>
        <p:nvPicPr>
          <p:cNvPr id="16" name="图片 15">
            <a:extLst>
              <a:ext uri="{FF2B5EF4-FFF2-40B4-BE49-F238E27FC236}">
                <a16:creationId xmlns:a16="http://schemas.microsoft.com/office/drawing/2014/main" id="{1F7B9EA3-BE71-5D44-B12D-E578D3C2F471}"/>
              </a:ext>
            </a:extLst>
          </p:cNvPr>
          <p:cNvPicPr>
            <a:picLocks noChangeAspect="1"/>
          </p:cNvPicPr>
          <p:nvPr/>
        </p:nvPicPr>
        <p:blipFill rotWithShape="1">
          <a:blip r:embed="rId6"/>
          <a:srcRect l="33395" r="33727"/>
          <a:stretch/>
        </p:blipFill>
        <p:spPr>
          <a:xfrm>
            <a:off x="6563947" y="1865920"/>
            <a:ext cx="2172678" cy="2849788"/>
          </a:xfrm>
          <a:prstGeom prst="rect">
            <a:avLst/>
          </a:prstGeom>
        </p:spPr>
      </p:pic>
      <p:pic>
        <p:nvPicPr>
          <p:cNvPr id="20" name="图片 19">
            <a:extLst>
              <a:ext uri="{FF2B5EF4-FFF2-40B4-BE49-F238E27FC236}">
                <a16:creationId xmlns:a16="http://schemas.microsoft.com/office/drawing/2014/main" id="{DA9F5101-C3D1-934A-89BE-2A677BF58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1783" y="1865920"/>
            <a:ext cx="2017456" cy="2698347"/>
          </a:xfrm>
          <a:prstGeom prst="rect">
            <a:avLst/>
          </a:prstGeom>
        </p:spPr>
      </p:pic>
    </p:spTree>
    <p:extLst>
      <p:ext uri="{BB962C8B-B14F-4D97-AF65-F5344CB8AC3E}">
        <p14:creationId xmlns:p14="http://schemas.microsoft.com/office/powerpoint/2010/main" val="1028972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613176" y="1445373"/>
            <a:ext cx="555041" cy="4039768"/>
            <a:chOff x="6613176" y="1079611"/>
            <a:chExt cx="555041" cy="4039768"/>
          </a:xfrm>
          <a:solidFill>
            <a:schemeClr val="accent1"/>
          </a:solidFill>
        </p:grpSpPr>
        <p:sp>
          <p:nvSpPr>
            <p:cNvPr id="7" name="1">
              <a:extLst>
                <a:ext uri="{FF2B5EF4-FFF2-40B4-BE49-F238E27FC236}">
                  <a16:creationId xmlns:a16="http://schemas.microsoft.com/office/drawing/2014/main" id="{24BB7B7B-98D9-48F0-9C40-DE7DC3B2030F}"/>
                </a:ext>
              </a:extLst>
            </p:cNvPr>
            <p:cNvSpPr/>
            <p:nvPr/>
          </p:nvSpPr>
          <p:spPr>
            <a:xfrm>
              <a:off x="6613176" y="1079611"/>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55" name="2">
              <a:extLst>
                <a:ext uri="{FF2B5EF4-FFF2-40B4-BE49-F238E27FC236}">
                  <a16:creationId xmlns:a16="http://schemas.microsoft.com/office/drawing/2014/main" id="{134DD12F-A035-4AAC-9CB9-C27D126FA153}"/>
                </a:ext>
              </a:extLst>
            </p:cNvPr>
            <p:cNvSpPr/>
            <p:nvPr/>
          </p:nvSpPr>
          <p:spPr>
            <a:xfrm>
              <a:off x="6613176" y="1957394"/>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59" name="3">
              <a:extLst>
                <a:ext uri="{FF2B5EF4-FFF2-40B4-BE49-F238E27FC236}">
                  <a16:creationId xmlns:a16="http://schemas.microsoft.com/office/drawing/2014/main" id="{B7EF0EF5-13A9-4AFA-AE68-53FFAED136C3}"/>
                </a:ext>
              </a:extLst>
            </p:cNvPr>
            <p:cNvSpPr/>
            <p:nvPr/>
          </p:nvSpPr>
          <p:spPr>
            <a:xfrm>
              <a:off x="6613176" y="2835177"/>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3" name="4">
              <a:extLst>
                <a:ext uri="{FF2B5EF4-FFF2-40B4-BE49-F238E27FC236}">
                  <a16:creationId xmlns:a16="http://schemas.microsoft.com/office/drawing/2014/main" id="{5731D2FE-8D21-461E-82C6-62C111C8479F}"/>
                </a:ext>
              </a:extLst>
            </p:cNvPr>
            <p:cNvSpPr/>
            <p:nvPr/>
          </p:nvSpPr>
          <p:spPr>
            <a:xfrm>
              <a:off x="6613176" y="3712960"/>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7" name="5">
              <a:extLst>
                <a:ext uri="{FF2B5EF4-FFF2-40B4-BE49-F238E27FC236}">
                  <a16:creationId xmlns:a16="http://schemas.microsoft.com/office/drawing/2014/main" id="{A74BDA00-8C6B-4112-BA49-C9B6E2F683CD}"/>
                </a:ext>
              </a:extLst>
            </p:cNvPr>
            <p:cNvSpPr/>
            <p:nvPr/>
          </p:nvSpPr>
          <p:spPr>
            <a:xfrm>
              <a:off x="6613176" y="4590743"/>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grpSp>
      <p:sp>
        <p:nvSpPr>
          <p:cNvPr id="14" name="矩形 13">
            <a:extLst>
              <a:ext uri="{FF2B5EF4-FFF2-40B4-BE49-F238E27FC236}">
                <a16:creationId xmlns:a16="http://schemas.microsoft.com/office/drawing/2014/main" id="{1505CEFC-EA30-404E-8309-89E570F180A8}"/>
              </a:ext>
            </a:extLst>
          </p:cNvPr>
          <p:cNvSpPr/>
          <p:nvPr/>
        </p:nvSpPr>
        <p:spPr>
          <a:xfrm>
            <a:off x="6608448" y="1478858"/>
            <a:ext cx="527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01</a:t>
            </a: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56" name="矩形 55">
            <a:extLst>
              <a:ext uri="{FF2B5EF4-FFF2-40B4-BE49-F238E27FC236}">
                <a16:creationId xmlns:a16="http://schemas.microsoft.com/office/drawing/2014/main" id="{64962B96-D1DE-495F-99ED-3B5ABDC8B20E}"/>
              </a:ext>
            </a:extLst>
          </p:cNvPr>
          <p:cNvSpPr/>
          <p:nvPr/>
        </p:nvSpPr>
        <p:spPr>
          <a:xfrm>
            <a:off x="6608448" y="2356641"/>
            <a:ext cx="527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02</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0" name="矩形 59">
            <a:extLst>
              <a:ext uri="{FF2B5EF4-FFF2-40B4-BE49-F238E27FC236}">
                <a16:creationId xmlns:a16="http://schemas.microsoft.com/office/drawing/2014/main" id="{6AB6A5FB-0903-4CC5-B038-55DB46D1F05A}"/>
              </a:ext>
            </a:extLst>
          </p:cNvPr>
          <p:cNvSpPr/>
          <p:nvPr/>
        </p:nvSpPr>
        <p:spPr>
          <a:xfrm>
            <a:off x="6608448" y="3234424"/>
            <a:ext cx="527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03</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4" name="矩形 63">
            <a:extLst>
              <a:ext uri="{FF2B5EF4-FFF2-40B4-BE49-F238E27FC236}">
                <a16:creationId xmlns:a16="http://schemas.microsoft.com/office/drawing/2014/main" id="{55513CF4-4070-4231-A456-8DEEC704314E}"/>
              </a:ext>
            </a:extLst>
          </p:cNvPr>
          <p:cNvSpPr/>
          <p:nvPr/>
        </p:nvSpPr>
        <p:spPr>
          <a:xfrm>
            <a:off x="6608448" y="4112208"/>
            <a:ext cx="527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04</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8" name="矩形 67">
            <a:extLst>
              <a:ext uri="{FF2B5EF4-FFF2-40B4-BE49-F238E27FC236}">
                <a16:creationId xmlns:a16="http://schemas.microsoft.com/office/drawing/2014/main" id="{7FF8B4EA-41E3-431A-A2D0-A374A0BE7DF2}"/>
              </a:ext>
            </a:extLst>
          </p:cNvPr>
          <p:cNvSpPr/>
          <p:nvPr/>
        </p:nvSpPr>
        <p:spPr>
          <a:xfrm>
            <a:off x="6608448" y="4989990"/>
            <a:ext cx="527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05</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3" name="矩形 2">
            <a:extLst>
              <a:ext uri="{FF2B5EF4-FFF2-40B4-BE49-F238E27FC236}">
                <a16:creationId xmlns:a16="http://schemas.microsoft.com/office/drawing/2014/main" id="{7246DC8C-0360-48F6-8416-B112248DD1A1}"/>
              </a:ext>
            </a:extLst>
          </p:cNvPr>
          <p:cNvSpPr/>
          <p:nvPr/>
        </p:nvSpPr>
        <p:spPr>
          <a:xfrm>
            <a:off x="0" y="1666511"/>
            <a:ext cx="5573486" cy="3328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mn-cs"/>
              <a:sym typeface="Arial" panose="020B0604020202020204" pitchFamily="34" charset="0"/>
            </a:endParaRPr>
          </a:p>
        </p:txBody>
      </p:sp>
      <p:sp>
        <p:nvSpPr>
          <p:cNvPr id="4" name="矩形 259">
            <a:extLst>
              <a:ext uri="{FF2B5EF4-FFF2-40B4-BE49-F238E27FC236}">
                <a16:creationId xmlns:a16="http://schemas.microsoft.com/office/drawing/2014/main" id="{F681BA4D-F8BB-4767-A608-E5BCEC5A0A35}"/>
              </a:ext>
            </a:extLst>
          </p:cNvPr>
          <p:cNvSpPr>
            <a:spLocks noChangeArrowheads="1"/>
          </p:cNvSpPr>
          <p:nvPr/>
        </p:nvSpPr>
        <p:spPr bwMode="auto">
          <a:xfrm>
            <a:off x="770729" y="2596769"/>
            <a:ext cx="273447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6600" b="1" i="0" u="none" strike="noStrike" kern="1200" cap="all" spc="3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目录</a:t>
            </a:r>
            <a:endParaRPr kumimoji="0" lang="en-US" altLang="zh-CN" sz="6600" b="1" i="0" u="none" strike="noStrike" kern="1200" cap="all" spc="3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 name="TextBox 148">
            <a:extLst>
              <a:ext uri="{FF2B5EF4-FFF2-40B4-BE49-F238E27FC236}">
                <a16:creationId xmlns:a16="http://schemas.microsoft.com/office/drawing/2014/main" id="{32C1F083-4AA0-4960-BA87-1B7D0216156E}"/>
              </a:ext>
            </a:extLst>
          </p:cNvPr>
          <p:cNvSpPr txBox="1"/>
          <p:nvPr/>
        </p:nvSpPr>
        <p:spPr>
          <a:xfrm>
            <a:off x="1232719" y="3572010"/>
            <a:ext cx="3346876" cy="830164"/>
          </a:xfrm>
          <a:prstGeom prst="rect">
            <a:avLst/>
          </a:prstGeom>
          <a:noFill/>
        </p:spPr>
        <p:txBody>
          <a:bodyPr vert="horz"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p>
        </p:txBody>
      </p:sp>
      <p:cxnSp>
        <p:nvCxnSpPr>
          <p:cNvPr id="138" name="直接连接符 137">
            <a:extLst>
              <a:ext uri="{FF2B5EF4-FFF2-40B4-BE49-F238E27FC236}">
                <a16:creationId xmlns:a16="http://schemas.microsoft.com/office/drawing/2014/main" id="{2DA231C4-8CA5-4DA4-B844-3FFD5C0FF7E1}"/>
              </a:ext>
            </a:extLst>
          </p:cNvPr>
          <p:cNvCxnSpPr>
            <a:cxnSpLocks/>
          </p:cNvCxnSpPr>
          <p:nvPr/>
        </p:nvCxnSpPr>
        <p:spPr>
          <a:xfrm>
            <a:off x="6264729" y="1061480"/>
            <a:ext cx="0" cy="495381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F3E021DC-B823-43F5-8F7F-8404DA3C7C7C}"/>
              </a:ext>
            </a:extLst>
          </p:cNvPr>
          <p:cNvSpPr/>
          <p:nvPr/>
        </p:nvSpPr>
        <p:spPr>
          <a:xfrm>
            <a:off x="7723460" y="1525024"/>
            <a:ext cx="2265545"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背景引入</a:t>
            </a:r>
          </a:p>
        </p:txBody>
      </p:sp>
      <p:sp>
        <p:nvSpPr>
          <p:cNvPr id="47" name="矩形 46">
            <a:extLst>
              <a:ext uri="{FF2B5EF4-FFF2-40B4-BE49-F238E27FC236}">
                <a16:creationId xmlns:a16="http://schemas.microsoft.com/office/drawing/2014/main" id="{C6BC8812-49F5-453C-AA3E-2E197BAC72EF}"/>
              </a:ext>
            </a:extLst>
          </p:cNvPr>
          <p:cNvSpPr/>
          <p:nvPr/>
        </p:nvSpPr>
        <p:spPr>
          <a:xfrm>
            <a:off x="7723459" y="2402807"/>
            <a:ext cx="2845049"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对抗样本的生成</a:t>
            </a:r>
          </a:p>
        </p:txBody>
      </p:sp>
      <p:sp>
        <p:nvSpPr>
          <p:cNvPr id="49" name="矩形 48">
            <a:extLst>
              <a:ext uri="{FF2B5EF4-FFF2-40B4-BE49-F238E27FC236}">
                <a16:creationId xmlns:a16="http://schemas.microsoft.com/office/drawing/2014/main" id="{BB12B793-E379-4697-84AD-D52CD6AB4187}"/>
              </a:ext>
            </a:extLst>
          </p:cNvPr>
          <p:cNvSpPr/>
          <p:nvPr/>
        </p:nvSpPr>
        <p:spPr>
          <a:xfrm>
            <a:off x="7723460" y="3309736"/>
            <a:ext cx="2596197" cy="369332"/>
          </a:xfrm>
          <a:prstGeom prst="rect">
            <a:avLst/>
          </a:prstGeom>
        </p:spPr>
        <p:txBody>
          <a:bodyPr wrap="square" lIns="0" tIns="0" rIns="0" bIns="0">
            <a:spAutoFit/>
          </a:bodyPr>
          <a:lstStyle/>
          <a:p>
            <a:pPr>
              <a:defRPr/>
            </a:pPr>
            <a:r>
              <a:rPr lang="zh-CN" altLang="en-US" sz="2400" b="1" spc="300" dirty="0">
                <a:solidFill>
                  <a:prstClr val="black">
                    <a:lumMod val="75000"/>
                    <a:lumOff val="25000"/>
                  </a:prstClr>
                </a:solidFill>
                <a:latin typeface="微软雅黑"/>
                <a:ea typeface="微软雅黑"/>
              </a:rPr>
              <a:t>照片变换</a:t>
            </a:r>
          </a:p>
        </p:txBody>
      </p:sp>
      <p:sp>
        <p:nvSpPr>
          <p:cNvPr id="57" name="矩形 56">
            <a:extLst>
              <a:ext uri="{FF2B5EF4-FFF2-40B4-BE49-F238E27FC236}">
                <a16:creationId xmlns:a16="http://schemas.microsoft.com/office/drawing/2014/main" id="{E88AD7DD-34D4-4DC8-8716-410EE9E6F2EB}"/>
              </a:ext>
            </a:extLst>
          </p:cNvPr>
          <p:cNvSpPr/>
          <p:nvPr/>
        </p:nvSpPr>
        <p:spPr>
          <a:xfrm>
            <a:off x="7723457" y="5042206"/>
            <a:ext cx="2265545" cy="369332"/>
          </a:xfrm>
          <a:prstGeom prst="rect">
            <a:avLst/>
          </a:prstGeom>
        </p:spPr>
        <p:txBody>
          <a:bodyPr wrap="square" lIns="0" tIns="0" rIns="0" bIns="0">
            <a:spAutoFit/>
          </a:bodyPr>
          <a:lstStyle/>
          <a:p>
            <a:pPr lvl="0">
              <a:defRPr/>
            </a:pPr>
            <a:r>
              <a:rPr lang="zh-CN" altLang="en-US" sz="2400" b="1" spc="300" dirty="0">
                <a:solidFill>
                  <a:prstClr val="black">
                    <a:lumMod val="75000"/>
                    <a:lumOff val="25000"/>
                  </a:prstClr>
                </a:solidFill>
                <a:latin typeface="微软雅黑"/>
                <a:ea typeface="微软雅黑"/>
              </a:rPr>
              <a:t>结论与展望</a:t>
            </a:r>
          </a:p>
        </p:txBody>
      </p:sp>
      <p:sp>
        <p:nvSpPr>
          <p:cNvPr id="25" name="矩形 24">
            <a:extLst>
              <a:ext uri="{FF2B5EF4-FFF2-40B4-BE49-F238E27FC236}">
                <a16:creationId xmlns:a16="http://schemas.microsoft.com/office/drawing/2014/main" id="{DBF79CD3-3E08-904C-8CE1-180BF7C047DB}"/>
              </a:ext>
            </a:extLst>
          </p:cNvPr>
          <p:cNvSpPr/>
          <p:nvPr/>
        </p:nvSpPr>
        <p:spPr>
          <a:xfrm>
            <a:off x="7723458" y="4168188"/>
            <a:ext cx="2265545"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人工图像变换</a:t>
            </a:r>
          </a:p>
        </p:txBody>
      </p:sp>
    </p:spTree>
    <p:extLst>
      <p:ext uri="{BB962C8B-B14F-4D97-AF65-F5344CB8AC3E}">
        <p14:creationId xmlns:p14="http://schemas.microsoft.com/office/powerpoint/2010/main" val="794289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6" y="135612"/>
            <a:ext cx="9377026" cy="544007"/>
          </a:xfrm>
        </p:spPr>
        <p:txBody>
          <a:bodyPr>
            <a:normAutofit/>
          </a:bodyPr>
          <a:lstStyle/>
          <a:p>
            <a:r>
              <a:rPr lang="zh-CN" altLang="en-US" spc="300" dirty="0">
                <a:latin typeface="微软雅黑"/>
                <a:ea typeface="微软雅黑"/>
              </a:rPr>
              <a:t>照片</a:t>
            </a:r>
            <a:r>
              <a:rPr kumimoji="1" lang="zh-CN" altLang="en-US"/>
              <a:t>变换</a:t>
            </a:r>
            <a:r>
              <a:rPr kumimoji="1" lang="en-US" altLang="zh-CN"/>
              <a:t>——</a:t>
            </a:r>
            <a:r>
              <a:rPr kumimoji="1" lang="zh-CN" altLang="en-US"/>
              <a:t>实验方案</a:t>
            </a: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2278E613-C0A4-4241-A508-079F5D558ABC}"/>
                  </a:ext>
                </a:extLst>
              </p:cNvPr>
              <p:cNvGraphicFramePr>
                <a:graphicFrameLocks noGrp="1"/>
              </p:cNvGraphicFramePr>
              <p:nvPr>
                <p:extLst>
                  <p:ext uri="{D42A27DB-BD31-4B8C-83A1-F6EECF244321}">
                    <p14:modId xmlns:p14="http://schemas.microsoft.com/office/powerpoint/2010/main" val="3106816006"/>
                  </p:ext>
                </p:extLst>
              </p:nvPr>
            </p:nvGraphicFramePr>
            <p:xfrm>
              <a:off x="876563" y="975361"/>
              <a:ext cx="10438874" cy="5274126"/>
            </p:xfrm>
            <a:graphic>
              <a:graphicData uri="http://schemas.openxmlformats.org/drawingml/2006/table">
                <a:tbl>
                  <a:tblPr firstRow="1" bandRow="1">
                    <a:tableStyleId>{5C22544A-7EE6-4342-B048-85BDC9FD1C3A}</a:tableStyleId>
                  </a:tblPr>
                  <a:tblGrid>
                    <a:gridCol w="2026394">
                      <a:extLst>
                        <a:ext uri="{9D8B030D-6E8A-4147-A177-3AD203B41FA5}">
                          <a16:colId xmlns:a16="http://schemas.microsoft.com/office/drawing/2014/main" val="3747223114"/>
                        </a:ext>
                      </a:extLst>
                    </a:gridCol>
                    <a:gridCol w="3559102">
                      <a:extLst>
                        <a:ext uri="{9D8B030D-6E8A-4147-A177-3AD203B41FA5}">
                          <a16:colId xmlns:a16="http://schemas.microsoft.com/office/drawing/2014/main" val="2169161193"/>
                        </a:ext>
                      </a:extLst>
                    </a:gridCol>
                    <a:gridCol w="4853378">
                      <a:extLst>
                        <a:ext uri="{9D8B030D-6E8A-4147-A177-3AD203B41FA5}">
                          <a16:colId xmlns:a16="http://schemas.microsoft.com/office/drawing/2014/main" val="3392852881"/>
                        </a:ext>
                      </a:extLst>
                    </a:gridCol>
                  </a:tblGrid>
                  <a:tr h="810200">
                    <a:tc>
                      <a:txBody>
                        <a:bodyPr/>
                        <a:lstStyle/>
                        <a:p>
                          <a:pPr algn="ctr">
                            <a:lnSpc>
                              <a:spcPct val="150000"/>
                            </a:lnSpc>
                          </a:pPr>
                          <a:endParaRPr lang="zh-CN" altLang="en-US" sz="2400">
                            <a:latin typeface="SimHei" panose="02010609060101010101" pitchFamily="49" charset="-122"/>
                            <a:ea typeface="SimHei" panose="02010609060101010101" pitchFamily="49" charset="-122"/>
                          </a:endParaRPr>
                        </a:p>
                      </a:txBody>
                      <a:tcPr anchor="ctr"/>
                    </a:tc>
                    <a:tc>
                      <a:txBody>
                        <a:bodyPr/>
                        <a:lstStyle/>
                        <a:p>
                          <a:pPr algn="ctr">
                            <a:lnSpc>
                              <a:spcPct val="150000"/>
                            </a:lnSpc>
                          </a:pPr>
                          <a:r>
                            <a:rPr lang="zh-CN" altLang="en-US" sz="2400">
                              <a:latin typeface="SimHei" panose="02010609060101010101" pitchFamily="49" charset="-122"/>
                              <a:ea typeface="SimHei" panose="02010609060101010101" pitchFamily="49" charset="-122"/>
                            </a:rPr>
                            <a:t>平均情况</a:t>
                          </a:r>
                        </a:p>
                      </a:txBody>
                      <a:tcPr anchor="ctr"/>
                    </a:tc>
                    <a:tc>
                      <a:txBody>
                        <a:bodyPr/>
                        <a:lstStyle/>
                        <a:p>
                          <a:pPr algn="ctr">
                            <a:lnSpc>
                              <a:spcPct val="150000"/>
                            </a:lnSpc>
                          </a:pPr>
                          <a:r>
                            <a:rPr lang="zh-CN" altLang="en-US" sz="2400">
                              <a:latin typeface="SimHei" panose="02010609060101010101" pitchFamily="49" charset="-122"/>
                              <a:ea typeface="SimHei" panose="02010609060101010101" pitchFamily="49" charset="-122"/>
                            </a:rPr>
                            <a:t>预筛选情况</a:t>
                          </a:r>
                        </a:p>
                      </a:txBody>
                      <a:tcPr anchor="ctr"/>
                    </a:tc>
                    <a:extLst>
                      <a:ext uri="{0D108BD9-81ED-4DB2-BD59-A6C34878D82A}">
                        <a16:rowId xmlns:a16="http://schemas.microsoft.com/office/drawing/2014/main" val="970961926"/>
                      </a:ext>
                    </a:extLst>
                  </a:tr>
                  <a:tr h="870553">
                    <a:tc>
                      <a:txBody>
                        <a:bodyPr/>
                        <a:lstStyle/>
                        <a:p>
                          <a:pPr algn="ctr">
                            <a:lnSpc>
                              <a:spcPct val="150000"/>
                            </a:lnSpc>
                          </a:pPr>
                          <a:r>
                            <a:rPr lang="zh-CN" altLang="en-US" sz="2400">
                              <a:latin typeface="SimHei" panose="02010609060101010101" pitchFamily="49" charset="-122"/>
                              <a:ea typeface="SimHei" panose="02010609060101010101" pitchFamily="49" charset="-122"/>
                            </a:rPr>
                            <a:t>图像数量</a:t>
                          </a:r>
                        </a:p>
                      </a:txBody>
                      <a:tcPr anchor="ctr"/>
                    </a:tc>
                    <a:tc>
                      <a:txBody>
                        <a:bodyPr/>
                        <a:lstStyle/>
                        <a:p>
                          <a:pPr algn="ctr">
                            <a:lnSpc>
                              <a:spcPct val="150000"/>
                            </a:lnSpc>
                          </a:pPr>
                          <a:r>
                            <a:rPr lang="en-US" altLang="zh-CN" sz="2400">
                              <a:latin typeface="Arial" panose="020B0604020202020204" pitchFamily="34" charset="0"/>
                              <a:ea typeface="SimHei" panose="02010609060101010101" pitchFamily="49" charset="-122"/>
                              <a:cs typeface="Arial" panose="020B0604020202020204" pitchFamily="34" charset="0"/>
                            </a:rPr>
                            <a:t>102</a:t>
                          </a:r>
                          <a:r>
                            <a:rPr lang="zh-CN" altLang="en-US" sz="2400">
                              <a:latin typeface="Arial" panose="020B0604020202020204" pitchFamily="34" charset="0"/>
                              <a:ea typeface="SimHei" panose="02010609060101010101" pitchFamily="49" charset="-122"/>
                              <a:cs typeface="Arial" panose="020B0604020202020204" pitchFamily="34" charset="0"/>
                            </a:rPr>
                            <a:t>张</a:t>
                          </a:r>
                          <a:r>
                            <a:rPr lang="en-US" altLang="zh-CN" sz="2400">
                              <a:latin typeface="Arial" panose="020B0604020202020204" pitchFamily="34" charset="0"/>
                              <a:ea typeface="SimHei" panose="02010609060101010101" pitchFamily="49" charset="-122"/>
                              <a:cs typeface="Arial" panose="020B0604020202020204" pitchFamily="34" charset="0"/>
                            </a:rPr>
                            <a:t>/34</a:t>
                          </a:r>
                          <a:r>
                            <a:rPr lang="zh-CN" altLang="en-US" sz="2400">
                              <a:latin typeface="Arial" panose="020B0604020202020204" pitchFamily="34" charset="0"/>
                              <a:ea typeface="SimHei" panose="02010609060101010101" pitchFamily="49" charset="-122"/>
                              <a:cs typeface="Arial" panose="020B0604020202020204" pitchFamily="34" charset="0"/>
                            </a:rPr>
                            <a:t>批次</a:t>
                          </a:r>
                        </a:p>
                      </a:txBody>
                      <a:tcPr anchor="ctr"/>
                    </a:tc>
                    <a:tc>
                      <a:txBody>
                        <a:bodyPr/>
                        <a:lstStyle/>
                        <a:p>
                          <a:pPr algn="ctr">
                            <a:lnSpc>
                              <a:spcPct val="150000"/>
                            </a:lnSpc>
                          </a:pPr>
                          <a:r>
                            <a:rPr lang="en-US" altLang="zh-CN" sz="2400">
                              <a:latin typeface="Arial" panose="020B0604020202020204" pitchFamily="34" charset="0"/>
                              <a:ea typeface="SimHei" panose="02010609060101010101" pitchFamily="49" charset="-122"/>
                              <a:cs typeface="Arial" panose="020B0604020202020204" pitchFamily="34" charset="0"/>
                            </a:rPr>
                            <a:t>102</a:t>
                          </a:r>
                          <a:r>
                            <a:rPr lang="zh-CN" altLang="en-US" sz="2400">
                              <a:latin typeface="Arial" panose="020B0604020202020204" pitchFamily="34" charset="0"/>
                              <a:ea typeface="SimHei" panose="02010609060101010101" pitchFamily="49" charset="-122"/>
                              <a:cs typeface="Arial" panose="020B0604020202020204" pitchFamily="34" charset="0"/>
                            </a:rPr>
                            <a:t>张</a:t>
                          </a:r>
                          <a:r>
                            <a:rPr lang="en-US" altLang="zh-CN" sz="2400">
                              <a:latin typeface="Arial" panose="020B0604020202020204" pitchFamily="34" charset="0"/>
                              <a:ea typeface="SimHei" panose="02010609060101010101" pitchFamily="49" charset="-122"/>
                              <a:cs typeface="Arial" panose="020B0604020202020204" pitchFamily="34" charset="0"/>
                            </a:rPr>
                            <a:t>/34</a:t>
                          </a:r>
                          <a:r>
                            <a:rPr lang="zh-CN" altLang="en-US" sz="2400">
                              <a:latin typeface="Arial" panose="020B0604020202020204" pitchFamily="34" charset="0"/>
                              <a:ea typeface="SimHei" panose="02010609060101010101" pitchFamily="49" charset="-122"/>
                              <a:cs typeface="Arial" panose="020B0604020202020204" pitchFamily="34" charset="0"/>
                            </a:rPr>
                            <a:t>批次</a:t>
                          </a:r>
                        </a:p>
                      </a:txBody>
                      <a:tcPr anchor="ctr"/>
                    </a:tc>
                    <a:extLst>
                      <a:ext uri="{0D108BD9-81ED-4DB2-BD59-A6C34878D82A}">
                        <a16:rowId xmlns:a16="http://schemas.microsoft.com/office/drawing/2014/main" val="3212247009"/>
                      </a:ext>
                    </a:extLst>
                  </a:tr>
                  <a:tr h="1030575">
                    <a:tc>
                      <a:txBody>
                        <a:bodyPr/>
                        <a:lstStyle/>
                        <a:p>
                          <a:pPr algn="ctr">
                            <a:lnSpc>
                              <a:spcPct val="150000"/>
                            </a:lnSpc>
                          </a:pPr>
                          <a:r>
                            <a:rPr lang="zh-CN" altLang="en-US" sz="2400">
                              <a:latin typeface="SimHei" panose="02010609060101010101" pitchFamily="49" charset="-122"/>
                              <a:ea typeface="SimHei" panose="02010609060101010101" pitchFamily="49" charset="-122"/>
                            </a:rPr>
                            <a:t>图像选取方案</a:t>
                          </a:r>
                        </a:p>
                      </a:txBody>
                      <a:tcPr anchor="ctr"/>
                    </a:tc>
                    <a:tc>
                      <a:txBody>
                        <a:bodyPr/>
                        <a:lstStyle/>
                        <a:p>
                          <a:pPr algn="ctr">
                            <a:lnSpc>
                              <a:spcPct val="150000"/>
                            </a:lnSpc>
                          </a:pPr>
                          <a:r>
                            <a:rPr lang="zh-CN" altLang="en-US" sz="2400">
                              <a:latin typeface="SimHei" panose="02010609060101010101" pitchFamily="49" charset="-122"/>
                              <a:ea typeface="SimHei" panose="02010609060101010101" pitchFamily="49" charset="-122"/>
                            </a:rPr>
                            <a:t>随机选取</a:t>
                          </a:r>
                        </a:p>
                      </a:txBody>
                      <a:tcPr anchor="ctr"/>
                    </a:tc>
                    <a:tc>
                      <a:txBody>
                        <a:bodyPr/>
                        <a:lstStyle/>
                        <a:p>
                          <a:pPr marL="342900" marR="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a:latin typeface="SimHei" panose="02010609060101010101" pitchFamily="49" charset="-122"/>
                              <a:ea typeface="SimHei" panose="02010609060101010101" pitchFamily="49" charset="-122"/>
                            </a:rPr>
                            <a:t>对于</a:t>
                          </a:r>
                          <a:r>
                            <a:rPr lang="en-US" altLang="zh-CN" sz="2400">
                              <a:latin typeface="Arial" panose="020B0604020202020204" pitchFamily="34" charset="0"/>
                              <a:ea typeface="SimHei" panose="02010609060101010101" pitchFamily="49" charset="-122"/>
                              <a:cs typeface="Arial" panose="020B0604020202020204" pitchFamily="34" charset="0"/>
                            </a:rPr>
                            <a:t>Top-1</a:t>
                          </a:r>
                          <a:r>
                            <a:rPr lang="zh-CN" altLang="en-US" sz="2400">
                              <a:latin typeface="Arial" panose="020B0604020202020204" pitchFamily="34" charset="0"/>
                              <a:ea typeface="SimHei" panose="02010609060101010101" pitchFamily="49" charset="-122"/>
                              <a:cs typeface="Arial" panose="020B0604020202020204" pitchFamily="34" charset="0"/>
                            </a:rPr>
                            <a:t>和</a:t>
                          </a:r>
                          <a:r>
                            <a:rPr lang="en-US" altLang="zh-CN" sz="2400">
                              <a:latin typeface="Arial" panose="020B0604020202020204" pitchFamily="34" charset="0"/>
                              <a:ea typeface="SimHei" panose="02010609060101010101" pitchFamily="49" charset="-122"/>
                              <a:cs typeface="Arial" panose="020B0604020202020204" pitchFamily="34" charset="0"/>
                            </a:rPr>
                            <a:t>Top-5</a:t>
                          </a:r>
                          <a:r>
                            <a:rPr lang="zh-CN" altLang="en-US" sz="2400">
                              <a:latin typeface="Arial" panose="020B0604020202020204" pitchFamily="34" charset="0"/>
                              <a:ea typeface="SimHei" panose="02010609060101010101" pitchFamily="49" charset="-122"/>
                              <a:cs typeface="Arial" panose="020B0604020202020204" pitchFamily="34" charset="0"/>
                            </a:rPr>
                            <a:t>精度</a:t>
                          </a:r>
                          <a:r>
                            <a:rPr lang="zh-CN" altLang="en-US" sz="2400">
                              <a:latin typeface="SimHei" panose="02010609060101010101" pitchFamily="49" charset="-122"/>
                              <a:ea typeface="SimHei" panose="02010609060101010101" pitchFamily="49" charset="-122"/>
                            </a:rPr>
                            <a:t>均有</a:t>
                          </a:r>
                          <a:endParaRPr lang="en-US" altLang="zh-CN" sz="2400" b="0" i="1">
                            <a:latin typeface="SimHei" panose="02010609060101010101" pitchFamily="49" charset="-122"/>
                            <a:ea typeface="SimHei" panose="02010609060101010101" pitchFamily="49" charset="-122"/>
                          </a:endParaRPr>
                        </a:p>
                        <a:p>
                          <a:pPr marL="0" marR="0" indent="0" algn="ctr"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𝐶</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𝑋</m:t>
                                    </m:r>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𝑦</m:t>
                                        </m:r>
                                      </m:e>
                                      <m:sub>
                                        <m:r>
                                          <a:rPr lang="en-US" altLang="zh-CN" sz="2400" b="0" i="1">
                                            <a:latin typeface="Cambria Math" panose="02040503050406030204" pitchFamily="18" charset="0"/>
                                          </a:rPr>
                                          <m:t>𝑡𝑟𝑢𝑒</m:t>
                                        </m:r>
                                      </m:sub>
                                    </m:sSub>
                                  </m:e>
                                </m:d>
                                <m:r>
                                  <a:rPr lang="en-US" altLang="zh-CN" sz="2400" b="0" i="1">
                                    <a:latin typeface="Cambria Math" panose="02040503050406030204" pitchFamily="18" charset="0"/>
                                  </a:rPr>
                                  <m:t>=1, </m:t>
                                </m:r>
                                <m:r>
                                  <a:rPr lang="en-US" altLang="zh-CN" sz="2400" b="0" i="1">
                                    <a:latin typeface="Cambria Math" panose="02040503050406030204" pitchFamily="18" charset="0"/>
                                  </a:rPr>
                                  <m:t>𝐶</m:t>
                                </m:r>
                                <m:d>
                                  <m:dPr>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𝑋</m:t>
                                        </m:r>
                                      </m:e>
                                      <m:sub>
                                        <m:r>
                                          <a:rPr lang="en-US" altLang="zh-CN" sz="2400" b="0" i="1">
                                            <a:latin typeface="Cambria Math" panose="02040503050406030204" pitchFamily="18" charset="0"/>
                                          </a:rPr>
                                          <m:t>𝑎𝑑𝑣</m:t>
                                        </m:r>
                                      </m:sub>
                                    </m:sSub>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𝑦</m:t>
                                        </m:r>
                                      </m:e>
                                      <m:sub>
                                        <m:r>
                                          <a:rPr lang="en-US" altLang="zh-CN" sz="2400" b="0" i="1">
                                            <a:latin typeface="Cambria Math" panose="02040503050406030204" pitchFamily="18" charset="0"/>
                                          </a:rPr>
                                          <m:t>𝑡𝑟𝑢𝑒</m:t>
                                        </m:r>
                                      </m:sub>
                                    </m:sSub>
                                  </m:e>
                                </m:d>
                                <m:r>
                                  <a:rPr lang="en-US" altLang="zh-CN" sz="2400" b="0" i="1">
                                    <a:latin typeface="Cambria Math" panose="02040503050406030204" pitchFamily="18" charset="0"/>
                                  </a:rPr>
                                  <m:t>=0</m:t>
                                </m:r>
                              </m:oMath>
                            </m:oMathPara>
                          </a14:m>
                          <a:endParaRPr lang="en-US" altLang="zh-CN" sz="2400">
                            <a:latin typeface="SimHei" panose="02010609060101010101" pitchFamily="49" charset="-122"/>
                            <a:ea typeface="SimHei" panose="02010609060101010101" pitchFamily="49" charset="-122"/>
                          </a:endParaRPr>
                        </a:p>
                        <a:p>
                          <a:pPr marL="342900" marR="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14:m>
                            <m:oMath xmlns:m="http://schemas.openxmlformats.org/officeDocument/2006/math">
                              <m:r>
                                <a:rPr lang="en-US" altLang="zh-CN" sz="2400" b="0" i="1" dirty="0">
                                  <a:latin typeface="Cambria Math" panose="02040503050406030204" pitchFamily="18" charset="0"/>
                                  <a:ea typeface="SimHei" panose="02010609060101010101" pitchFamily="49" charset="-122"/>
                                  <a:sym typeface="Roboto Regular"/>
                                </a:rPr>
                                <m:t>𝑝</m:t>
                              </m:r>
                              <m:d>
                                <m:dPr>
                                  <m:ctrlPr>
                                    <a:rPr lang="en-US" altLang="zh-CN" sz="2400" b="0" i="1" dirty="0">
                                      <a:latin typeface="Cambria Math" panose="02040503050406030204" pitchFamily="18" charset="0"/>
                                      <a:ea typeface="SimHei" panose="02010609060101010101" pitchFamily="49" charset="-122"/>
                                      <a:sym typeface="Roboto Regular"/>
                                    </a:rPr>
                                  </m:ctrlPr>
                                </m:dPr>
                                <m:e>
                                  <m:sSub>
                                    <m:sSubPr>
                                      <m:ctrlPr>
                                        <a:rPr lang="en-US" altLang="zh-CN" sz="2400" b="0" i="1" dirty="0">
                                          <a:latin typeface="Cambria Math" panose="02040503050406030204" pitchFamily="18" charset="0"/>
                                          <a:ea typeface="SimHei" panose="02010609060101010101" pitchFamily="49" charset="-122"/>
                                          <a:sym typeface="Roboto Regular"/>
                                        </a:rPr>
                                      </m:ctrlPr>
                                    </m:sSubPr>
                                    <m:e>
                                      <m:r>
                                        <a:rPr lang="en-US" altLang="zh-CN" sz="2400" b="0" i="1" dirty="0">
                                          <a:latin typeface="Cambria Math" panose="02040503050406030204" pitchFamily="18" charset="0"/>
                                          <a:ea typeface="SimHei" panose="02010609060101010101" pitchFamily="49" charset="-122"/>
                                          <a:sym typeface="Roboto Regular"/>
                                        </a:rPr>
                                        <m:t>𝑦</m:t>
                                      </m:r>
                                    </m:e>
                                    <m:sub>
                                      <m:r>
                                        <a:rPr lang="en-US" altLang="zh-CN" sz="2400" b="0" i="1" dirty="0">
                                          <a:latin typeface="Cambria Math" panose="02040503050406030204" pitchFamily="18" charset="0"/>
                                          <a:ea typeface="SimHei" panose="02010609060101010101" pitchFamily="49" charset="-122"/>
                                          <a:sym typeface="Roboto Regular"/>
                                        </a:rPr>
                                        <m:t>𝑝𝑟𝑒𝑑</m:t>
                                      </m:r>
                                    </m:sub>
                                  </m:sSub>
                                </m:e>
                                <m:e>
                                  <m:r>
                                    <a:rPr lang="en-US" altLang="zh-CN" sz="2400" b="1" i="1" dirty="0">
                                      <a:latin typeface="Cambria Math" panose="02040503050406030204" pitchFamily="18" charset="0"/>
                                      <a:ea typeface="SimHei" panose="02010609060101010101" pitchFamily="49" charset="-122"/>
                                      <a:sym typeface="Roboto Regular"/>
                                    </a:rPr>
                                    <m:t>𝑿</m:t>
                                  </m:r>
                                </m:e>
                              </m:d>
                              <m:r>
                                <a:rPr lang="en-US" altLang="zh-CN" sz="2400" b="0" i="1" dirty="0">
                                  <a:latin typeface="Cambria Math" panose="02040503050406030204" pitchFamily="18" charset="0"/>
                                  <a:ea typeface="SimHei" panose="02010609060101010101" pitchFamily="49" charset="-122"/>
                                  <a:sym typeface="Roboto Regular"/>
                                </a:rPr>
                                <m:t>≥0.8</m:t>
                              </m:r>
                            </m:oMath>
                          </a14:m>
                          <a:r>
                            <a:rPr lang="zh-CN" altLang="en-US" sz="2400" dirty="0">
                              <a:latin typeface="SimHei" panose="02010609060101010101" pitchFamily="49" charset="-122"/>
                              <a:ea typeface="SimHei" panose="02010609060101010101" pitchFamily="49" charset="-122"/>
                              <a:sym typeface="Roboto Regular"/>
                            </a:rPr>
                            <a:t>）</a:t>
                          </a:r>
                          <a:endParaRPr lang="zh-CN" altLang="en-US" sz="2400">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1435228481"/>
                      </a:ext>
                    </a:extLst>
                  </a:tr>
                  <a:tr h="1304198">
                    <a:tc>
                      <a:txBody>
                        <a:bodyPr/>
                        <a:lstStyle/>
                        <a:p>
                          <a:pPr algn="ctr">
                            <a:lnSpc>
                              <a:spcPct val="150000"/>
                            </a:lnSpc>
                          </a:pPr>
                          <a:r>
                            <a:rPr lang="zh-CN" altLang="en-US" sz="2400">
                              <a:latin typeface="SimHei" panose="02010609060101010101" pitchFamily="49" charset="-122"/>
                              <a:ea typeface="SimHei" panose="02010609060101010101" pitchFamily="49" charset="-122"/>
                            </a:rPr>
                            <a:t>目的</a:t>
                          </a:r>
                        </a:p>
                      </a:txBody>
                      <a:tcPr anchor="ctr"/>
                    </a:tc>
                    <a:tc>
                      <a:txBody>
                        <a:bodyPr/>
                        <a:lstStyle/>
                        <a:p>
                          <a:pPr algn="ctr">
                            <a:lnSpc>
                              <a:spcPct val="150000"/>
                            </a:lnSpc>
                          </a:pPr>
                          <a:r>
                            <a:rPr lang="zh-CN" altLang="en-US" sz="2400" dirty="0">
                              <a:solidFill>
                                <a:schemeClr val="tx1"/>
                              </a:solidFill>
                              <a:latin typeface="SimHei" panose="02010609060101010101" pitchFamily="49" charset="-122"/>
                              <a:ea typeface="SimHei" panose="02010609060101010101" pitchFamily="49" charset="-122"/>
                              <a:sym typeface="Roboto Regular"/>
                            </a:rPr>
                            <a:t>评估攻击者</a:t>
                          </a:r>
                          <a:r>
                            <a:rPr lang="zh-CN" altLang="en-US" sz="2400" dirty="0">
                              <a:solidFill>
                                <a:srgbClr val="C00000"/>
                              </a:solidFill>
                              <a:latin typeface="SimHei" panose="02010609060101010101" pitchFamily="49" charset="-122"/>
                              <a:ea typeface="SimHei" panose="02010609060101010101" pitchFamily="49" charset="-122"/>
                              <a:sym typeface="Roboto Regular"/>
                            </a:rPr>
                            <a:t>随机选择图像</a:t>
                          </a:r>
                          <a:r>
                            <a:rPr lang="zh-CN" altLang="en-US" sz="2400" dirty="0">
                              <a:solidFill>
                                <a:schemeClr val="tx1"/>
                              </a:solidFill>
                              <a:latin typeface="SimHei" panose="02010609060101010101" pitchFamily="49" charset="-122"/>
                              <a:ea typeface="SimHei" panose="02010609060101010101" pitchFamily="49" charset="-122"/>
                              <a:sym typeface="Roboto Regular"/>
                            </a:rPr>
                            <a:t>进行攻击的成功概率</a:t>
                          </a:r>
                          <a:endParaRPr lang="zh-CN" altLang="en-US" sz="2400">
                            <a:solidFill>
                              <a:schemeClr val="tx1"/>
                            </a:solidFill>
                            <a:latin typeface="SimHei" panose="02010609060101010101" pitchFamily="49" charset="-122"/>
                            <a:ea typeface="SimHei" panose="02010609060101010101" pitchFamily="49" charset="-122"/>
                          </a:endParaRPr>
                        </a:p>
                      </a:txBody>
                      <a:tcPr anchor="ctr"/>
                    </a:tc>
                    <a:tc>
                      <a:txBody>
                        <a:bodyPr/>
                        <a:lstStyle/>
                        <a:p>
                          <a:pPr algn="ctr">
                            <a:lnSpc>
                              <a:spcPct val="150000"/>
                            </a:lnSpc>
                          </a:pPr>
                          <a:r>
                            <a:rPr lang="zh-CN" altLang="en-US" sz="2400" dirty="0">
                              <a:solidFill>
                                <a:schemeClr val="tx1"/>
                              </a:solidFill>
                              <a:latin typeface="SimHei" panose="02010609060101010101" pitchFamily="49" charset="-122"/>
                              <a:ea typeface="SimHei" panose="02010609060101010101" pitchFamily="49" charset="-122"/>
                              <a:sym typeface="Roboto Regular"/>
                            </a:rPr>
                            <a:t>评估攻击者在白盒的情况下，</a:t>
                          </a:r>
                          <a:r>
                            <a:rPr lang="zh-CN" altLang="en-US" sz="2400" dirty="0">
                              <a:solidFill>
                                <a:srgbClr val="C00000"/>
                              </a:solidFill>
                              <a:latin typeface="SimHei" panose="02010609060101010101" pitchFamily="49" charset="-122"/>
                              <a:ea typeface="SimHei" panose="02010609060101010101" pitchFamily="49" charset="-122"/>
                              <a:sym typeface="Roboto Regular"/>
                            </a:rPr>
                            <a:t>精心选择图像</a:t>
                          </a:r>
                          <a:r>
                            <a:rPr lang="zh-CN" altLang="en-US" sz="2400" dirty="0">
                              <a:solidFill>
                                <a:schemeClr val="tx1"/>
                              </a:solidFill>
                              <a:latin typeface="SimHei" panose="02010609060101010101" pitchFamily="49" charset="-122"/>
                              <a:ea typeface="SimHei" panose="02010609060101010101" pitchFamily="49" charset="-122"/>
                              <a:sym typeface="Roboto Regular"/>
                            </a:rPr>
                            <a:t>进行攻击的成功概率</a:t>
                          </a:r>
                          <a:endParaRPr lang="zh-CN" altLang="en-US" sz="2400">
                            <a:solidFill>
                              <a:schemeClr val="tx1"/>
                            </a:solidFill>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78423893"/>
                      </a:ext>
                    </a:extLst>
                  </a:tr>
                </a:tbl>
              </a:graphicData>
            </a:graphic>
          </p:graphicFrame>
        </mc:Choice>
        <mc:Fallback xmlns="">
          <p:graphicFrame>
            <p:nvGraphicFramePr>
              <p:cNvPr id="3" name="表格 3">
                <a:extLst>
                  <a:ext uri="{FF2B5EF4-FFF2-40B4-BE49-F238E27FC236}">
                    <a16:creationId xmlns:a16="http://schemas.microsoft.com/office/drawing/2014/main" id="{2278E613-C0A4-4241-A508-079F5D558ABC}"/>
                  </a:ext>
                </a:extLst>
              </p:cNvPr>
              <p:cNvGraphicFramePr>
                <a:graphicFrameLocks noGrp="1"/>
              </p:cNvGraphicFramePr>
              <p:nvPr>
                <p:extLst>
                  <p:ext uri="{D42A27DB-BD31-4B8C-83A1-F6EECF244321}">
                    <p14:modId xmlns:p14="http://schemas.microsoft.com/office/powerpoint/2010/main" val="3106816006"/>
                  </p:ext>
                </p:extLst>
              </p:nvPr>
            </p:nvGraphicFramePr>
            <p:xfrm>
              <a:off x="876563" y="975361"/>
              <a:ext cx="10438874" cy="5274126"/>
            </p:xfrm>
            <a:graphic>
              <a:graphicData uri="http://schemas.openxmlformats.org/drawingml/2006/table">
                <a:tbl>
                  <a:tblPr firstRow="1" bandRow="1">
                    <a:tableStyleId>{5C22544A-7EE6-4342-B048-85BDC9FD1C3A}</a:tableStyleId>
                  </a:tblPr>
                  <a:tblGrid>
                    <a:gridCol w="2026394">
                      <a:extLst>
                        <a:ext uri="{9D8B030D-6E8A-4147-A177-3AD203B41FA5}">
                          <a16:colId xmlns:a16="http://schemas.microsoft.com/office/drawing/2014/main" val="3747223114"/>
                        </a:ext>
                      </a:extLst>
                    </a:gridCol>
                    <a:gridCol w="3559102">
                      <a:extLst>
                        <a:ext uri="{9D8B030D-6E8A-4147-A177-3AD203B41FA5}">
                          <a16:colId xmlns:a16="http://schemas.microsoft.com/office/drawing/2014/main" val="2169161193"/>
                        </a:ext>
                      </a:extLst>
                    </a:gridCol>
                    <a:gridCol w="4853378">
                      <a:extLst>
                        <a:ext uri="{9D8B030D-6E8A-4147-A177-3AD203B41FA5}">
                          <a16:colId xmlns:a16="http://schemas.microsoft.com/office/drawing/2014/main" val="3392852881"/>
                        </a:ext>
                      </a:extLst>
                    </a:gridCol>
                  </a:tblGrid>
                  <a:tr h="810200">
                    <a:tc>
                      <a:txBody>
                        <a:bodyPr/>
                        <a:lstStyle/>
                        <a:p>
                          <a:pPr algn="ctr">
                            <a:lnSpc>
                              <a:spcPct val="150000"/>
                            </a:lnSpc>
                          </a:pPr>
                          <a:endParaRPr lang="zh-CN" altLang="en-US" sz="2400">
                            <a:latin typeface="SimHei" panose="02010609060101010101" pitchFamily="49" charset="-122"/>
                            <a:ea typeface="SimHei" panose="02010609060101010101" pitchFamily="49" charset="-122"/>
                          </a:endParaRPr>
                        </a:p>
                      </a:txBody>
                      <a:tcPr anchor="ctr"/>
                    </a:tc>
                    <a:tc>
                      <a:txBody>
                        <a:bodyPr/>
                        <a:lstStyle/>
                        <a:p>
                          <a:pPr algn="ctr">
                            <a:lnSpc>
                              <a:spcPct val="150000"/>
                            </a:lnSpc>
                          </a:pPr>
                          <a:r>
                            <a:rPr lang="zh-CN" altLang="en-US" sz="2400">
                              <a:latin typeface="SimHei" panose="02010609060101010101" pitchFamily="49" charset="-122"/>
                              <a:ea typeface="SimHei" panose="02010609060101010101" pitchFamily="49" charset="-122"/>
                            </a:rPr>
                            <a:t>平均情况</a:t>
                          </a:r>
                        </a:p>
                      </a:txBody>
                      <a:tcPr anchor="ctr"/>
                    </a:tc>
                    <a:tc>
                      <a:txBody>
                        <a:bodyPr/>
                        <a:lstStyle/>
                        <a:p>
                          <a:pPr algn="ctr">
                            <a:lnSpc>
                              <a:spcPct val="150000"/>
                            </a:lnSpc>
                          </a:pPr>
                          <a:r>
                            <a:rPr lang="zh-CN" altLang="en-US" sz="2400">
                              <a:latin typeface="SimHei" panose="02010609060101010101" pitchFamily="49" charset="-122"/>
                              <a:ea typeface="SimHei" panose="02010609060101010101" pitchFamily="49" charset="-122"/>
                            </a:rPr>
                            <a:t>预筛选情况</a:t>
                          </a:r>
                        </a:p>
                      </a:txBody>
                      <a:tcPr anchor="ctr"/>
                    </a:tc>
                    <a:extLst>
                      <a:ext uri="{0D108BD9-81ED-4DB2-BD59-A6C34878D82A}">
                        <a16:rowId xmlns:a16="http://schemas.microsoft.com/office/drawing/2014/main" val="970961926"/>
                      </a:ext>
                    </a:extLst>
                  </a:tr>
                  <a:tr h="870553">
                    <a:tc>
                      <a:txBody>
                        <a:bodyPr/>
                        <a:lstStyle/>
                        <a:p>
                          <a:pPr algn="ctr">
                            <a:lnSpc>
                              <a:spcPct val="150000"/>
                            </a:lnSpc>
                          </a:pPr>
                          <a:r>
                            <a:rPr lang="zh-CN" altLang="en-US" sz="2400">
                              <a:latin typeface="SimHei" panose="02010609060101010101" pitchFamily="49" charset="-122"/>
                              <a:ea typeface="SimHei" panose="02010609060101010101" pitchFamily="49" charset="-122"/>
                            </a:rPr>
                            <a:t>图像数量</a:t>
                          </a:r>
                        </a:p>
                      </a:txBody>
                      <a:tcPr anchor="ctr"/>
                    </a:tc>
                    <a:tc>
                      <a:txBody>
                        <a:bodyPr/>
                        <a:lstStyle/>
                        <a:p>
                          <a:pPr algn="ctr">
                            <a:lnSpc>
                              <a:spcPct val="150000"/>
                            </a:lnSpc>
                          </a:pPr>
                          <a:r>
                            <a:rPr lang="en-US" altLang="zh-CN" sz="2400">
                              <a:latin typeface="Arial" panose="020B0604020202020204" pitchFamily="34" charset="0"/>
                              <a:ea typeface="SimHei" panose="02010609060101010101" pitchFamily="49" charset="-122"/>
                              <a:cs typeface="Arial" panose="020B0604020202020204" pitchFamily="34" charset="0"/>
                            </a:rPr>
                            <a:t>102</a:t>
                          </a:r>
                          <a:r>
                            <a:rPr lang="zh-CN" altLang="en-US" sz="2400">
                              <a:latin typeface="Arial" panose="020B0604020202020204" pitchFamily="34" charset="0"/>
                              <a:ea typeface="SimHei" panose="02010609060101010101" pitchFamily="49" charset="-122"/>
                              <a:cs typeface="Arial" panose="020B0604020202020204" pitchFamily="34" charset="0"/>
                            </a:rPr>
                            <a:t>张</a:t>
                          </a:r>
                          <a:r>
                            <a:rPr lang="en-US" altLang="zh-CN" sz="2400">
                              <a:latin typeface="Arial" panose="020B0604020202020204" pitchFamily="34" charset="0"/>
                              <a:ea typeface="SimHei" panose="02010609060101010101" pitchFamily="49" charset="-122"/>
                              <a:cs typeface="Arial" panose="020B0604020202020204" pitchFamily="34" charset="0"/>
                            </a:rPr>
                            <a:t>/34</a:t>
                          </a:r>
                          <a:r>
                            <a:rPr lang="zh-CN" altLang="en-US" sz="2400">
                              <a:latin typeface="Arial" panose="020B0604020202020204" pitchFamily="34" charset="0"/>
                              <a:ea typeface="SimHei" panose="02010609060101010101" pitchFamily="49" charset="-122"/>
                              <a:cs typeface="Arial" panose="020B0604020202020204" pitchFamily="34" charset="0"/>
                            </a:rPr>
                            <a:t>批次</a:t>
                          </a:r>
                        </a:p>
                      </a:txBody>
                      <a:tcPr anchor="ctr"/>
                    </a:tc>
                    <a:tc>
                      <a:txBody>
                        <a:bodyPr/>
                        <a:lstStyle/>
                        <a:p>
                          <a:pPr algn="ctr">
                            <a:lnSpc>
                              <a:spcPct val="150000"/>
                            </a:lnSpc>
                          </a:pPr>
                          <a:r>
                            <a:rPr lang="en-US" altLang="zh-CN" sz="2400">
                              <a:latin typeface="Arial" panose="020B0604020202020204" pitchFamily="34" charset="0"/>
                              <a:ea typeface="SimHei" panose="02010609060101010101" pitchFamily="49" charset="-122"/>
                              <a:cs typeface="Arial" panose="020B0604020202020204" pitchFamily="34" charset="0"/>
                            </a:rPr>
                            <a:t>102</a:t>
                          </a:r>
                          <a:r>
                            <a:rPr lang="zh-CN" altLang="en-US" sz="2400">
                              <a:latin typeface="Arial" panose="020B0604020202020204" pitchFamily="34" charset="0"/>
                              <a:ea typeface="SimHei" panose="02010609060101010101" pitchFamily="49" charset="-122"/>
                              <a:cs typeface="Arial" panose="020B0604020202020204" pitchFamily="34" charset="0"/>
                            </a:rPr>
                            <a:t>张</a:t>
                          </a:r>
                          <a:r>
                            <a:rPr lang="en-US" altLang="zh-CN" sz="2400">
                              <a:latin typeface="Arial" panose="020B0604020202020204" pitchFamily="34" charset="0"/>
                              <a:ea typeface="SimHei" panose="02010609060101010101" pitchFamily="49" charset="-122"/>
                              <a:cs typeface="Arial" panose="020B0604020202020204" pitchFamily="34" charset="0"/>
                            </a:rPr>
                            <a:t>/34</a:t>
                          </a:r>
                          <a:r>
                            <a:rPr lang="zh-CN" altLang="en-US" sz="2400">
                              <a:latin typeface="Arial" panose="020B0604020202020204" pitchFamily="34" charset="0"/>
                              <a:ea typeface="SimHei" panose="02010609060101010101" pitchFamily="49" charset="-122"/>
                              <a:cs typeface="Arial" panose="020B0604020202020204" pitchFamily="34" charset="0"/>
                            </a:rPr>
                            <a:t>批次</a:t>
                          </a:r>
                        </a:p>
                      </a:txBody>
                      <a:tcPr anchor="ctr"/>
                    </a:tc>
                    <a:extLst>
                      <a:ext uri="{0D108BD9-81ED-4DB2-BD59-A6C34878D82A}">
                        <a16:rowId xmlns:a16="http://schemas.microsoft.com/office/drawing/2014/main" val="3212247009"/>
                      </a:ext>
                    </a:extLst>
                  </a:tr>
                  <a:tr h="2289175">
                    <a:tc>
                      <a:txBody>
                        <a:bodyPr/>
                        <a:lstStyle/>
                        <a:p>
                          <a:pPr algn="ctr">
                            <a:lnSpc>
                              <a:spcPct val="150000"/>
                            </a:lnSpc>
                          </a:pPr>
                          <a:r>
                            <a:rPr lang="zh-CN" altLang="en-US" sz="2400">
                              <a:latin typeface="SimHei" panose="02010609060101010101" pitchFamily="49" charset="-122"/>
                              <a:ea typeface="SimHei" panose="02010609060101010101" pitchFamily="49" charset="-122"/>
                            </a:rPr>
                            <a:t>图像选取方案</a:t>
                          </a:r>
                        </a:p>
                      </a:txBody>
                      <a:tcPr anchor="ctr"/>
                    </a:tc>
                    <a:tc>
                      <a:txBody>
                        <a:bodyPr/>
                        <a:lstStyle/>
                        <a:p>
                          <a:pPr algn="ctr">
                            <a:lnSpc>
                              <a:spcPct val="150000"/>
                            </a:lnSpc>
                          </a:pPr>
                          <a:r>
                            <a:rPr lang="zh-CN" altLang="en-US" sz="2400">
                              <a:latin typeface="SimHei" panose="02010609060101010101" pitchFamily="49" charset="-122"/>
                              <a:ea typeface="SimHei" panose="02010609060101010101" pitchFamily="49" charset="-122"/>
                            </a:rPr>
                            <a:t>随机选取</a:t>
                          </a:r>
                        </a:p>
                      </a:txBody>
                      <a:tcPr anchor="ctr"/>
                    </a:tc>
                    <a:tc>
                      <a:txBody>
                        <a:bodyPr/>
                        <a:lstStyle/>
                        <a:p>
                          <a:endParaRPr lang="zh-CN"/>
                        </a:p>
                      </a:txBody>
                      <a:tcPr anchor="ctr">
                        <a:blipFill>
                          <a:blip r:embed="rId3"/>
                          <a:stretch>
                            <a:fillRect l="-115445" t="-74033" r="-785" b="-58564"/>
                          </a:stretch>
                        </a:blipFill>
                      </a:tcPr>
                    </a:tc>
                    <a:extLst>
                      <a:ext uri="{0D108BD9-81ED-4DB2-BD59-A6C34878D82A}">
                        <a16:rowId xmlns:a16="http://schemas.microsoft.com/office/drawing/2014/main" val="1435228481"/>
                      </a:ext>
                    </a:extLst>
                  </a:tr>
                  <a:tr h="1304198">
                    <a:tc>
                      <a:txBody>
                        <a:bodyPr/>
                        <a:lstStyle/>
                        <a:p>
                          <a:pPr algn="ctr">
                            <a:lnSpc>
                              <a:spcPct val="150000"/>
                            </a:lnSpc>
                          </a:pPr>
                          <a:r>
                            <a:rPr lang="zh-CN" altLang="en-US" sz="2400">
                              <a:latin typeface="SimHei" panose="02010609060101010101" pitchFamily="49" charset="-122"/>
                              <a:ea typeface="SimHei" panose="02010609060101010101" pitchFamily="49" charset="-122"/>
                            </a:rPr>
                            <a:t>目的</a:t>
                          </a:r>
                        </a:p>
                      </a:txBody>
                      <a:tcPr anchor="ctr"/>
                    </a:tc>
                    <a:tc>
                      <a:txBody>
                        <a:bodyPr/>
                        <a:lstStyle/>
                        <a:p>
                          <a:pPr algn="ctr">
                            <a:lnSpc>
                              <a:spcPct val="150000"/>
                            </a:lnSpc>
                          </a:pPr>
                          <a:r>
                            <a:rPr lang="zh-CN" altLang="en-US" sz="2400" dirty="0">
                              <a:solidFill>
                                <a:schemeClr val="tx1"/>
                              </a:solidFill>
                              <a:latin typeface="SimHei" panose="02010609060101010101" pitchFamily="49" charset="-122"/>
                              <a:ea typeface="SimHei" panose="02010609060101010101" pitchFamily="49" charset="-122"/>
                              <a:sym typeface="Roboto Regular"/>
                            </a:rPr>
                            <a:t>评估攻击者</a:t>
                          </a:r>
                          <a:r>
                            <a:rPr lang="zh-CN" altLang="en-US" sz="2400" dirty="0">
                              <a:solidFill>
                                <a:srgbClr val="C00000"/>
                              </a:solidFill>
                              <a:latin typeface="SimHei" panose="02010609060101010101" pitchFamily="49" charset="-122"/>
                              <a:ea typeface="SimHei" panose="02010609060101010101" pitchFamily="49" charset="-122"/>
                              <a:sym typeface="Roboto Regular"/>
                            </a:rPr>
                            <a:t>随机选择图像</a:t>
                          </a:r>
                          <a:r>
                            <a:rPr lang="zh-CN" altLang="en-US" sz="2400" dirty="0">
                              <a:solidFill>
                                <a:schemeClr val="tx1"/>
                              </a:solidFill>
                              <a:latin typeface="SimHei" panose="02010609060101010101" pitchFamily="49" charset="-122"/>
                              <a:ea typeface="SimHei" panose="02010609060101010101" pitchFamily="49" charset="-122"/>
                              <a:sym typeface="Roboto Regular"/>
                            </a:rPr>
                            <a:t>进行攻击的成功概率</a:t>
                          </a:r>
                          <a:endParaRPr lang="zh-CN" altLang="en-US" sz="2400">
                            <a:solidFill>
                              <a:schemeClr val="tx1"/>
                            </a:solidFill>
                            <a:latin typeface="SimHei" panose="02010609060101010101" pitchFamily="49" charset="-122"/>
                            <a:ea typeface="SimHei" panose="02010609060101010101" pitchFamily="49" charset="-122"/>
                          </a:endParaRPr>
                        </a:p>
                      </a:txBody>
                      <a:tcPr anchor="ctr"/>
                    </a:tc>
                    <a:tc>
                      <a:txBody>
                        <a:bodyPr/>
                        <a:lstStyle/>
                        <a:p>
                          <a:pPr algn="ctr">
                            <a:lnSpc>
                              <a:spcPct val="150000"/>
                            </a:lnSpc>
                          </a:pPr>
                          <a:r>
                            <a:rPr lang="zh-CN" altLang="en-US" sz="2400" dirty="0">
                              <a:solidFill>
                                <a:schemeClr val="tx1"/>
                              </a:solidFill>
                              <a:latin typeface="SimHei" panose="02010609060101010101" pitchFamily="49" charset="-122"/>
                              <a:ea typeface="SimHei" panose="02010609060101010101" pitchFamily="49" charset="-122"/>
                              <a:sym typeface="Roboto Regular"/>
                            </a:rPr>
                            <a:t>评估攻击者在白盒的情况下，</a:t>
                          </a:r>
                          <a:r>
                            <a:rPr lang="zh-CN" altLang="en-US" sz="2400" dirty="0">
                              <a:solidFill>
                                <a:srgbClr val="C00000"/>
                              </a:solidFill>
                              <a:latin typeface="SimHei" panose="02010609060101010101" pitchFamily="49" charset="-122"/>
                              <a:ea typeface="SimHei" panose="02010609060101010101" pitchFamily="49" charset="-122"/>
                              <a:sym typeface="Roboto Regular"/>
                            </a:rPr>
                            <a:t>精心选择图像</a:t>
                          </a:r>
                          <a:r>
                            <a:rPr lang="zh-CN" altLang="en-US" sz="2400" dirty="0">
                              <a:solidFill>
                                <a:schemeClr val="tx1"/>
                              </a:solidFill>
                              <a:latin typeface="SimHei" panose="02010609060101010101" pitchFamily="49" charset="-122"/>
                              <a:ea typeface="SimHei" panose="02010609060101010101" pitchFamily="49" charset="-122"/>
                              <a:sym typeface="Roboto Regular"/>
                            </a:rPr>
                            <a:t>进行攻击的成功概率</a:t>
                          </a:r>
                          <a:endParaRPr lang="zh-CN" altLang="en-US" sz="2400">
                            <a:solidFill>
                              <a:schemeClr val="tx1"/>
                            </a:solidFill>
                            <a:latin typeface="SimHei" panose="02010609060101010101" pitchFamily="49" charset="-122"/>
                            <a:ea typeface="SimHei" panose="02010609060101010101" pitchFamily="49" charset="-122"/>
                          </a:endParaRPr>
                        </a:p>
                      </a:txBody>
                      <a:tcPr anchor="ctr"/>
                    </a:tc>
                    <a:extLst>
                      <a:ext uri="{0D108BD9-81ED-4DB2-BD59-A6C34878D82A}">
                        <a16:rowId xmlns:a16="http://schemas.microsoft.com/office/drawing/2014/main" val="78423893"/>
                      </a:ext>
                    </a:extLst>
                  </a:tr>
                </a:tbl>
              </a:graphicData>
            </a:graphic>
          </p:graphicFrame>
        </mc:Fallback>
      </mc:AlternateContent>
    </p:spTree>
    <p:extLst>
      <p:ext uri="{BB962C8B-B14F-4D97-AF65-F5344CB8AC3E}">
        <p14:creationId xmlns:p14="http://schemas.microsoft.com/office/powerpoint/2010/main" val="274356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6" y="135612"/>
            <a:ext cx="9377026" cy="544007"/>
          </a:xfrm>
        </p:spPr>
        <p:txBody>
          <a:bodyPr>
            <a:normAutofit/>
          </a:bodyPr>
          <a:lstStyle/>
          <a:p>
            <a:r>
              <a:rPr lang="zh-CN" altLang="en-US" spc="300" dirty="0">
                <a:latin typeface="微软雅黑"/>
                <a:ea typeface="微软雅黑"/>
              </a:rPr>
              <a:t>照片</a:t>
            </a:r>
            <a:r>
              <a:rPr kumimoji="1" lang="zh-CN" altLang="en-US"/>
              <a:t>变换</a:t>
            </a:r>
            <a:r>
              <a:rPr kumimoji="1" lang="en-US" altLang="zh-CN"/>
              <a:t>——</a:t>
            </a:r>
            <a:r>
              <a:rPr kumimoji="1" lang="zh-CN" altLang="en-US"/>
              <a:t>平均情况实验结果</a:t>
            </a:r>
          </a:p>
        </p:txBody>
      </p:sp>
      <p:pic>
        <p:nvPicPr>
          <p:cNvPr id="7" name="图片 6">
            <a:extLst>
              <a:ext uri="{FF2B5EF4-FFF2-40B4-BE49-F238E27FC236}">
                <a16:creationId xmlns:a16="http://schemas.microsoft.com/office/drawing/2014/main" id="{62E7C537-C293-1345-99B1-B16912D47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11" y="788005"/>
            <a:ext cx="10746377" cy="4951047"/>
          </a:xfrm>
          <a:prstGeom prst="rect">
            <a:avLst/>
          </a:prstGeom>
        </p:spPr>
      </p:pic>
      <p:sp>
        <p:nvSpPr>
          <p:cNvPr id="9" name="文本框 8">
            <a:extLst>
              <a:ext uri="{FF2B5EF4-FFF2-40B4-BE49-F238E27FC236}">
                <a16:creationId xmlns:a16="http://schemas.microsoft.com/office/drawing/2014/main" id="{6E06E114-B7D0-BB4B-938E-51B13EE710D2}"/>
              </a:ext>
            </a:extLst>
          </p:cNvPr>
          <p:cNvSpPr txBox="1"/>
          <p:nvPr/>
        </p:nvSpPr>
        <p:spPr>
          <a:xfrm>
            <a:off x="500742" y="5847438"/>
            <a:ext cx="11190514" cy="461665"/>
          </a:xfrm>
          <a:prstGeom prst="rect">
            <a:avLst/>
          </a:prstGeom>
          <a:noFill/>
        </p:spPr>
        <p:txBody>
          <a:bodyPr wrap="square">
            <a:spAutoFit/>
          </a:bodyPr>
          <a:lstStyle/>
          <a:p>
            <a:r>
              <a:rPr lang="zh-CN" altLang="en-US" sz="2400" dirty="0">
                <a:latin typeface="Arial" panose="020B0604020202020204" pitchFamily="34" charset="0"/>
                <a:ea typeface="SimHei" panose="02010609060101010101" pitchFamily="49" charset="-122"/>
                <a:cs typeface="Arial" panose="020B0604020202020204" pitchFamily="34" charset="0"/>
                <a:sym typeface="Roboto Regular"/>
              </a:rPr>
              <a:t>照片变换后三种方法的性能：</a:t>
            </a:r>
            <a:r>
              <a:rPr lang="en-US" altLang="zh-CN" sz="2400" dirty="0">
                <a:latin typeface="Arial" panose="020B0604020202020204" pitchFamily="34" charset="0"/>
                <a:ea typeface="SimHei" panose="02010609060101010101" pitchFamily="49" charset="-122"/>
                <a:cs typeface="Arial" panose="020B0604020202020204" pitchFamily="34" charset="0"/>
                <a:sym typeface="Roboto Regular"/>
              </a:rPr>
              <a:t>FM&gt;BIM&gt;ILLCM</a:t>
            </a:r>
            <a:endParaRPr lang="zh-CN"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41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6" y="135612"/>
            <a:ext cx="9377026" cy="544007"/>
          </a:xfrm>
        </p:spPr>
        <p:txBody>
          <a:bodyPr>
            <a:normAutofit/>
          </a:bodyPr>
          <a:lstStyle/>
          <a:p>
            <a:r>
              <a:rPr lang="zh-CN" altLang="en-US" spc="300" dirty="0">
                <a:latin typeface="微软雅黑"/>
                <a:ea typeface="微软雅黑"/>
              </a:rPr>
              <a:t>照片</a:t>
            </a:r>
            <a:r>
              <a:rPr kumimoji="1" lang="zh-CN" altLang="en-US"/>
              <a:t>变换</a:t>
            </a:r>
            <a:r>
              <a:rPr kumimoji="1" lang="en-US" altLang="zh-CN"/>
              <a:t>——</a:t>
            </a:r>
            <a:r>
              <a:rPr kumimoji="1" lang="zh-CN" altLang="en-US"/>
              <a:t>预筛选情况实验结果</a:t>
            </a:r>
          </a:p>
        </p:txBody>
      </p:sp>
      <p:pic>
        <p:nvPicPr>
          <p:cNvPr id="7" name="图片 6">
            <a:extLst>
              <a:ext uri="{FF2B5EF4-FFF2-40B4-BE49-F238E27FC236}">
                <a16:creationId xmlns:a16="http://schemas.microsoft.com/office/drawing/2014/main" id="{62E7C537-C293-1345-99B1-B16912D47D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0053" y="788005"/>
            <a:ext cx="10711892" cy="4951047"/>
          </a:xfrm>
          <a:prstGeom prst="rect">
            <a:avLst/>
          </a:prstGeom>
        </p:spPr>
      </p:pic>
      <p:sp>
        <p:nvSpPr>
          <p:cNvPr id="5" name="文本框 4">
            <a:extLst>
              <a:ext uri="{FF2B5EF4-FFF2-40B4-BE49-F238E27FC236}">
                <a16:creationId xmlns:a16="http://schemas.microsoft.com/office/drawing/2014/main" id="{6F0B834B-49D8-DF4C-B53B-75D10549DDC3}"/>
              </a:ext>
            </a:extLst>
          </p:cNvPr>
          <p:cNvSpPr txBox="1"/>
          <p:nvPr/>
        </p:nvSpPr>
        <p:spPr>
          <a:xfrm>
            <a:off x="500742" y="5847438"/>
            <a:ext cx="11190514" cy="461665"/>
          </a:xfrm>
          <a:prstGeom prst="rect">
            <a:avLst/>
          </a:prstGeom>
          <a:noFill/>
        </p:spPr>
        <p:txBody>
          <a:bodyPr wrap="square">
            <a:spAutoFit/>
          </a:bodyPr>
          <a:lstStyle/>
          <a:p>
            <a:r>
              <a:rPr lang="zh-CN" altLang="en-US" sz="2400" dirty="0">
                <a:latin typeface="Arial" panose="020B0604020202020204" pitchFamily="34" charset="0"/>
                <a:ea typeface="SimHei" panose="02010609060101010101" pitchFamily="49" charset="-122"/>
                <a:cs typeface="Arial" panose="020B0604020202020204" pitchFamily="34" charset="0"/>
                <a:sym typeface="Roboto Regular"/>
              </a:rPr>
              <a:t>照片变换后三种方法的性能：</a:t>
            </a:r>
            <a:r>
              <a:rPr lang="en-US" altLang="zh-CN" sz="2400" dirty="0">
                <a:latin typeface="Arial" panose="020B0604020202020204" pitchFamily="34" charset="0"/>
                <a:ea typeface="SimHei" panose="02010609060101010101" pitchFamily="49" charset="-122"/>
                <a:cs typeface="Arial" panose="020B0604020202020204" pitchFamily="34" charset="0"/>
                <a:sym typeface="Roboto Regular"/>
              </a:rPr>
              <a:t>FM&gt;BIM&gt;ILLCM</a:t>
            </a:r>
            <a:endParaRPr lang="zh-CN"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2055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6" y="135612"/>
            <a:ext cx="9377026" cy="544007"/>
          </a:xfrm>
        </p:spPr>
        <p:txBody>
          <a:bodyPr>
            <a:normAutofit/>
          </a:bodyPr>
          <a:lstStyle/>
          <a:p>
            <a:r>
              <a:rPr lang="zh-CN" altLang="en-US" spc="300" dirty="0">
                <a:latin typeface="微软雅黑"/>
                <a:ea typeface="微软雅黑"/>
              </a:rPr>
              <a:t>照片</a:t>
            </a:r>
            <a:r>
              <a:rPr kumimoji="1" lang="zh-CN" altLang="en-US"/>
              <a:t>变换</a:t>
            </a:r>
            <a:r>
              <a:rPr kumimoji="1" lang="en-US" altLang="zh-CN"/>
              <a:t>——</a:t>
            </a:r>
            <a:r>
              <a:rPr kumimoji="1" lang="zh-CN" altLang="en-US"/>
              <a:t>两种情况的破坏率</a:t>
            </a:r>
          </a:p>
        </p:txBody>
      </p:sp>
      <p:pic>
        <p:nvPicPr>
          <p:cNvPr id="7" name="图片 6">
            <a:extLst>
              <a:ext uri="{FF2B5EF4-FFF2-40B4-BE49-F238E27FC236}">
                <a16:creationId xmlns:a16="http://schemas.microsoft.com/office/drawing/2014/main" id="{62E7C537-C293-1345-99B1-B16912D47D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9007" y="788005"/>
            <a:ext cx="7013983" cy="4951047"/>
          </a:xfrm>
          <a:prstGeom prst="rect">
            <a:avLst/>
          </a:prstGeom>
        </p:spPr>
      </p:pic>
      <p:sp>
        <p:nvSpPr>
          <p:cNvPr id="9" name="文本框 8">
            <a:extLst>
              <a:ext uri="{FF2B5EF4-FFF2-40B4-BE49-F238E27FC236}">
                <a16:creationId xmlns:a16="http://schemas.microsoft.com/office/drawing/2014/main" id="{6E06E114-B7D0-BB4B-938E-51B13EE710D2}"/>
              </a:ext>
            </a:extLst>
          </p:cNvPr>
          <p:cNvSpPr txBox="1"/>
          <p:nvPr/>
        </p:nvSpPr>
        <p:spPr>
          <a:xfrm>
            <a:off x="500742" y="5847438"/>
            <a:ext cx="11190514" cy="461665"/>
          </a:xfrm>
          <a:prstGeom prst="rect">
            <a:avLst/>
          </a:prstGeom>
          <a:noFill/>
        </p:spPr>
        <p:txBody>
          <a:bodyPr wrap="square">
            <a:spAutoFit/>
          </a:bodyPr>
          <a:lstStyle/>
          <a:p>
            <a:r>
              <a:rPr lang="zh-CN" altLang="en-US" sz="2400" dirty="0">
                <a:latin typeface="Arial" panose="020B0604020202020204" pitchFamily="34" charset="0"/>
                <a:ea typeface="SimHei" panose="02010609060101010101" pitchFamily="49" charset="-122"/>
                <a:cs typeface="Arial" panose="020B0604020202020204" pitchFamily="34" charset="0"/>
                <a:sym typeface="Roboto Regular"/>
              </a:rPr>
              <a:t>照片变换的破坏率：</a:t>
            </a:r>
            <a:r>
              <a:rPr lang="en-US" altLang="zh-CN" sz="2400" dirty="0">
                <a:latin typeface="Arial" panose="020B0604020202020204" pitchFamily="34" charset="0"/>
                <a:ea typeface="SimHei" panose="02010609060101010101" pitchFamily="49" charset="-122"/>
                <a:cs typeface="Arial" panose="020B0604020202020204" pitchFamily="34" charset="0"/>
                <a:sym typeface="Roboto Regular"/>
              </a:rPr>
              <a:t>ILLCM&gt;BIM&gt;FM</a:t>
            </a:r>
            <a:endParaRPr lang="zh-CN"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8447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6" y="135612"/>
            <a:ext cx="9377026" cy="544007"/>
          </a:xfrm>
        </p:spPr>
        <p:txBody>
          <a:bodyPr>
            <a:normAutofit/>
          </a:bodyPr>
          <a:lstStyle/>
          <a:p>
            <a:r>
              <a:rPr lang="zh-CN" altLang="en-US" spc="300" dirty="0">
                <a:latin typeface="微软雅黑"/>
                <a:ea typeface="微软雅黑"/>
              </a:rPr>
              <a:t>照片</a:t>
            </a:r>
            <a:r>
              <a:rPr kumimoji="1" lang="zh-CN" altLang="en-US"/>
              <a:t>变换</a:t>
            </a:r>
            <a:r>
              <a:rPr kumimoji="1" lang="en-US" altLang="zh-CN"/>
              <a:t>——</a:t>
            </a:r>
            <a:r>
              <a:rPr kumimoji="1" lang="zh-CN" altLang="en-US"/>
              <a:t>结论</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9C1DF88-3829-0C46-A781-30B9D057DD07}"/>
                  </a:ext>
                </a:extLst>
              </p:cNvPr>
              <p:cNvSpPr txBox="1"/>
              <p:nvPr/>
            </p:nvSpPr>
            <p:spPr>
              <a:xfrm>
                <a:off x="291736" y="766701"/>
                <a:ext cx="11608527" cy="5638082"/>
              </a:xfrm>
              <a:prstGeom prst="rect">
                <a:avLst/>
              </a:prstGeom>
              <a:noFill/>
            </p:spPr>
            <p:txBody>
              <a:bodyPr wrap="square">
                <a:spAutoFit/>
              </a:bodyPr>
              <a:lstStyle/>
              <a:p>
                <a:pPr marL="342900" indent="-342900" algn="just" defTabSz="411480" hangingPunct="0">
                  <a:lnSpc>
                    <a:spcPct val="17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sym typeface="Roboto Regular"/>
                  </a:rPr>
                  <a:t>与</a:t>
                </a:r>
                <a:r>
                  <a:rPr lang="en-US" altLang="zh-CN" sz="2400" dirty="0">
                    <a:latin typeface="SimHei" panose="02010609060101010101" pitchFamily="49" charset="-122"/>
                    <a:ea typeface="SimHei" panose="02010609060101010101" pitchFamily="49" charset="-122"/>
                    <a:sym typeface="Roboto Regular"/>
                  </a:rPr>
                  <a:t>BIM</a:t>
                </a:r>
                <a:r>
                  <a:rPr lang="zh-CN" altLang="en-US" sz="2400" dirty="0">
                    <a:latin typeface="SimHei" panose="02010609060101010101" pitchFamily="49" charset="-122"/>
                    <a:ea typeface="SimHei" panose="02010609060101010101" pitchFamily="49" charset="-122"/>
                    <a:sym typeface="Roboto Regular"/>
                  </a:rPr>
                  <a:t>和</a:t>
                </a:r>
                <a:r>
                  <a:rPr lang="en-US" altLang="zh-CN" sz="2400" dirty="0">
                    <a:latin typeface="SimHei" panose="02010609060101010101" pitchFamily="49" charset="-122"/>
                    <a:ea typeface="SimHei" panose="02010609060101010101" pitchFamily="49" charset="-122"/>
                    <a:sym typeface="Roboto Regular"/>
                  </a:rPr>
                  <a:t>ILLCM</a:t>
                </a:r>
                <a:r>
                  <a:rPr lang="zh-CN" altLang="en-US" sz="2400" dirty="0">
                    <a:latin typeface="SimHei" panose="02010609060101010101" pitchFamily="49" charset="-122"/>
                    <a:ea typeface="SimHei" panose="02010609060101010101" pitchFamily="49" charset="-122"/>
                    <a:sym typeface="Roboto Regular"/>
                  </a:rPr>
                  <a:t>相比，</a:t>
                </a:r>
                <a:r>
                  <a:rPr lang="en-US" altLang="zh-CN" sz="2400" dirty="0">
                    <a:solidFill>
                      <a:srgbClr val="C00000"/>
                    </a:solidFill>
                    <a:latin typeface="SimHei" panose="02010609060101010101" pitchFamily="49" charset="-122"/>
                    <a:ea typeface="SimHei" panose="02010609060101010101" pitchFamily="49" charset="-122"/>
                    <a:sym typeface="Roboto Regular"/>
                  </a:rPr>
                  <a:t>FM</a:t>
                </a:r>
                <a:r>
                  <a:rPr lang="zh-CN" altLang="en-US" sz="2400" dirty="0">
                    <a:solidFill>
                      <a:srgbClr val="C00000"/>
                    </a:solidFill>
                    <a:latin typeface="SimHei" panose="02010609060101010101" pitchFamily="49" charset="-122"/>
                    <a:ea typeface="SimHei" panose="02010609060101010101" pitchFamily="49" charset="-122"/>
                    <a:sym typeface="Roboto Regular"/>
                  </a:rPr>
                  <a:t>更具鲁棒性</a:t>
                </a:r>
                <a:r>
                  <a:rPr lang="zh-CN" altLang="en-US" sz="2400" dirty="0">
                    <a:latin typeface="SimHei" panose="02010609060101010101" pitchFamily="49" charset="-122"/>
                    <a:ea typeface="SimHei" panose="02010609060101010101" pitchFamily="49" charset="-122"/>
                    <a:sym typeface="Roboto Regular"/>
                  </a:rPr>
                  <a:t>。这可解释为</a:t>
                </a:r>
                <a:r>
                  <a:rPr lang="en-US" altLang="zh-CN" sz="2400" dirty="0">
                    <a:latin typeface="SimHei" panose="02010609060101010101" pitchFamily="49" charset="-122"/>
                    <a:ea typeface="SimHei" panose="02010609060101010101" pitchFamily="49" charset="-122"/>
                    <a:sym typeface="Roboto Regular"/>
                  </a:rPr>
                  <a:t>BIM</a:t>
                </a:r>
                <a:r>
                  <a:rPr lang="zh-CN" altLang="en-US" sz="2400" dirty="0">
                    <a:latin typeface="SimHei" panose="02010609060101010101" pitchFamily="49" charset="-122"/>
                    <a:ea typeface="SimHei" panose="02010609060101010101" pitchFamily="49" charset="-122"/>
                    <a:sym typeface="Roboto Regular"/>
                  </a:rPr>
                  <a:t>和</a:t>
                </a:r>
                <a:r>
                  <a:rPr lang="en-US" altLang="zh-CN" sz="2400" dirty="0">
                    <a:latin typeface="SimHei" panose="02010609060101010101" pitchFamily="49" charset="-122"/>
                    <a:ea typeface="SimHei" panose="02010609060101010101" pitchFamily="49" charset="-122"/>
                    <a:sym typeface="Roboto Regular"/>
                  </a:rPr>
                  <a:t>ILLCM</a:t>
                </a:r>
                <a:r>
                  <a:rPr lang="zh-CN" altLang="en-US" sz="2400" dirty="0">
                    <a:latin typeface="SimHei" panose="02010609060101010101" pitchFamily="49" charset="-122"/>
                    <a:ea typeface="SimHei" panose="02010609060101010101" pitchFamily="49" charset="-122"/>
                    <a:sym typeface="Roboto Regular"/>
                  </a:rPr>
                  <a:t>利用了</a:t>
                </a:r>
                <a:r>
                  <a:rPr lang="zh-CN" altLang="en-US" sz="2400" dirty="0">
                    <a:solidFill>
                      <a:srgbClr val="005493"/>
                    </a:solidFill>
                    <a:latin typeface="SimHei" panose="02010609060101010101" pitchFamily="49" charset="-122"/>
                    <a:ea typeface="SimHei" panose="02010609060101010101" pitchFamily="49" charset="-122"/>
                    <a:sym typeface="Roboto Regular"/>
                  </a:rPr>
                  <a:t>更微妙的微扰</a:t>
                </a:r>
                <a:r>
                  <a:rPr lang="zh-CN" altLang="en-US" sz="2400" dirty="0">
                    <a:latin typeface="SimHei" panose="02010609060101010101" pitchFamily="49" charset="-122"/>
                    <a:ea typeface="SimHei" panose="02010609060101010101" pitchFamily="49" charset="-122"/>
                    <a:sym typeface="Roboto Regular"/>
                  </a:rPr>
                  <a:t>，而这些微扰更有可能被照片变换破坏。</a:t>
                </a:r>
              </a:p>
              <a:p>
                <a:pPr marL="342900" indent="-342900" algn="just" defTabSz="411480" hangingPunct="0">
                  <a:lnSpc>
                    <a:spcPct val="17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sym typeface="Roboto Regular"/>
                  </a:rPr>
                  <a:t>某些情况下，照片变换</a:t>
                </a:r>
                <a:r>
                  <a:rPr lang="zh-CN" altLang="en-US" sz="2400" dirty="0">
                    <a:solidFill>
                      <a:srgbClr val="C00000"/>
                    </a:solidFill>
                    <a:latin typeface="SimHei" panose="02010609060101010101" pitchFamily="49" charset="-122"/>
                    <a:ea typeface="SimHei" panose="02010609060101010101" pitchFamily="49" charset="-122"/>
                    <a:sym typeface="Roboto Regular"/>
                  </a:rPr>
                  <a:t>在预筛选情况下的破坏率比平均情况下的更高</a:t>
                </a:r>
                <a:r>
                  <a:rPr lang="zh-CN" altLang="en-US" sz="2400" dirty="0">
                    <a:latin typeface="SimHei" panose="02010609060101010101" pitchFamily="49" charset="-122"/>
                    <a:ea typeface="SimHei" panose="02010609060101010101" pitchFamily="49" charset="-122"/>
                    <a:sym typeface="Roboto Regular"/>
                  </a:rPr>
                  <a:t>。这表明，为了获得非常高的置信度，迭代方法通常会进行</a:t>
                </a:r>
                <a:r>
                  <a:rPr lang="zh-CN" altLang="en-US" sz="2400" dirty="0">
                    <a:solidFill>
                      <a:srgbClr val="005493"/>
                    </a:solidFill>
                    <a:latin typeface="SimHei" panose="02010609060101010101" pitchFamily="49" charset="-122"/>
                    <a:ea typeface="SimHei" panose="02010609060101010101" pitchFamily="49" charset="-122"/>
                    <a:sym typeface="Roboto Regular"/>
                  </a:rPr>
                  <a:t>细微的“协同适应”</a:t>
                </a:r>
                <a:r>
                  <a:rPr lang="zh-CN" altLang="en-US" sz="2400" dirty="0">
                    <a:latin typeface="SimHei" panose="02010609060101010101" pitchFamily="49" charset="-122"/>
                    <a:ea typeface="SimHei" panose="02010609060101010101" pitchFamily="49" charset="-122"/>
                    <a:sym typeface="Roboto Regular"/>
                  </a:rPr>
                  <a:t>，这并不利于对抗性特征在照片变换中保留下来。</a:t>
                </a:r>
              </a:p>
              <a:p>
                <a:pPr marL="342900" indent="-342900" algn="just" defTabSz="411480" hangingPunct="0">
                  <a:lnSpc>
                    <a:spcPct val="17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sym typeface="Roboto Regular"/>
                  </a:rPr>
                  <a:t>即使在一个非平凡的变换（照片变换）之后，</a:t>
                </a:r>
                <a:r>
                  <a:rPr lang="zh-CN" altLang="en-US" sz="2400" dirty="0">
                    <a:solidFill>
                      <a:srgbClr val="C00000"/>
                    </a:solidFill>
                    <a:latin typeface="SimHei" panose="02010609060101010101" pitchFamily="49" charset="-122"/>
                    <a:ea typeface="SimHei" panose="02010609060101010101" pitchFamily="49" charset="-122"/>
                    <a:sym typeface="Roboto Regular"/>
                  </a:rPr>
                  <a:t>一些对抗性的例子仍然被错误分类</a:t>
                </a:r>
                <a:r>
                  <a:rPr lang="zh-CN" altLang="en-US" sz="2400" dirty="0">
                    <a:latin typeface="SimHei" panose="02010609060101010101" pitchFamily="49" charset="-122"/>
                    <a:ea typeface="SimHei" panose="02010609060101010101" pitchFamily="49" charset="-122"/>
                    <a:sym typeface="Roboto Regular"/>
                  </a:rPr>
                  <a:t>。这证明了物理对抗攻击的可能性。例如，使用</a:t>
                </a:r>
                <a14:m>
                  <m:oMath xmlns:m="http://schemas.openxmlformats.org/officeDocument/2006/math">
                    <m:r>
                      <m:rPr>
                        <m:sty m:val="p"/>
                      </m:rPr>
                      <a:rPr lang="el-GR" altLang="zh-CN" sz="2400" i="1" dirty="0">
                        <a:latin typeface="Cambria Math" panose="02040503050406030204" pitchFamily="18" charset="0"/>
                        <a:ea typeface="Cambria Math" panose="02040503050406030204" pitchFamily="18" charset="0"/>
                        <a:sym typeface="Roboto Regular"/>
                      </a:rPr>
                      <m:t>ϵ</m:t>
                    </m:r>
                    <m:r>
                      <a:rPr lang="en-US" altLang="zh-CN" sz="2400" i="1" dirty="0">
                        <a:latin typeface="Cambria Math" panose="02040503050406030204" pitchFamily="18" charset="0"/>
                        <a:ea typeface="SimHei" panose="02010609060101010101" pitchFamily="49" charset="-122"/>
                        <a:sym typeface="Roboto Regular"/>
                      </a:rPr>
                      <m:t>=16</m:t>
                    </m:r>
                  </m:oMath>
                </a14:m>
                <a:r>
                  <a:rPr lang="zh-CN" altLang="en-US" sz="2400" dirty="0">
                    <a:latin typeface="SimHei" panose="02010609060101010101" pitchFamily="49" charset="-122"/>
                    <a:ea typeface="SimHei" panose="02010609060101010101" pitchFamily="49" charset="-122"/>
                    <a:sym typeface="Roboto Regular"/>
                  </a:rPr>
                  <a:t>的</a:t>
                </a:r>
                <a:r>
                  <a:rPr lang="en-US" altLang="zh-CN" sz="2400" dirty="0">
                    <a:latin typeface="SimHei" panose="02010609060101010101" pitchFamily="49" charset="-122"/>
                    <a:ea typeface="SimHei" panose="02010609060101010101" pitchFamily="49" charset="-122"/>
                    <a:sym typeface="Roboto Regular"/>
                  </a:rPr>
                  <a:t>FM</a:t>
                </a:r>
                <a:r>
                  <a:rPr lang="zh-CN" altLang="en-US" sz="2400" dirty="0">
                    <a:latin typeface="SimHei" panose="02010609060101010101" pitchFamily="49" charset="-122"/>
                    <a:ea typeface="SimHei" panose="02010609060101010101" pitchFamily="49" charset="-122"/>
                    <a:sym typeface="Roboto Regular"/>
                  </a:rPr>
                  <a:t>可以使约</a:t>
                </a:r>
                <a:r>
                  <a:rPr lang="en-US" altLang="zh-CN" sz="2400" dirty="0">
                    <a:latin typeface="SimHei" panose="02010609060101010101" pitchFamily="49" charset="-122"/>
                    <a:ea typeface="SimHei" panose="02010609060101010101" pitchFamily="49" charset="-122"/>
                    <a:sym typeface="Roboto Regular"/>
                  </a:rPr>
                  <a:t>2/3</a:t>
                </a:r>
                <a:r>
                  <a:rPr lang="zh-CN" altLang="en-US" sz="2400" dirty="0">
                    <a:latin typeface="SimHei" panose="02010609060101010101" pitchFamily="49" charset="-122"/>
                    <a:ea typeface="SimHei" panose="02010609060101010101" pitchFamily="49" charset="-122"/>
                    <a:sym typeface="Roboto Regular"/>
                  </a:rPr>
                  <a:t>的图像会被错误分类（</a:t>
                </a:r>
                <a:r>
                  <a:rPr lang="en-US" altLang="zh-CN" sz="2400" dirty="0">
                    <a:latin typeface="SimHei" panose="02010609060101010101" pitchFamily="49" charset="-122"/>
                    <a:ea typeface="SimHei" panose="02010609060101010101" pitchFamily="49" charset="-122"/>
                    <a:sym typeface="Roboto Regular"/>
                  </a:rPr>
                  <a:t>Top-1</a:t>
                </a:r>
                <a:r>
                  <a:rPr lang="zh-CN" altLang="en-US" sz="2400" dirty="0">
                    <a:latin typeface="SimHei" panose="02010609060101010101" pitchFamily="49" charset="-122"/>
                    <a:ea typeface="SimHei" panose="02010609060101010101" pitchFamily="49" charset="-122"/>
                    <a:sym typeface="Roboto Regular"/>
                  </a:rPr>
                  <a:t>），约</a:t>
                </a:r>
                <a:r>
                  <a:rPr lang="en-US" altLang="zh-CN" sz="2400" dirty="0">
                    <a:latin typeface="SimHei" panose="02010609060101010101" pitchFamily="49" charset="-122"/>
                    <a:ea typeface="SimHei" panose="02010609060101010101" pitchFamily="49" charset="-122"/>
                    <a:sym typeface="Roboto Regular"/>
                  </a:rPr>
                  <a:t>1/3</a:t>
                </a:r>
                <a:r>
                  <a:rPr lang="zh-CN" altLang="en-US" sz="2400" dirty="0">
                    <a:latin typeface="SimHei" panose="02010609060101010101" pitchFamily="49" charset="-122"/>
                    <a:ea typeface="SimHei" panose="02010609060101010101" pitchFamily="49" charset="-122"/>
                    <a:sym typeface="Roboto Regular"/>
                  </a:rPr>
                  <a:t>的图像会被错误分类（</a:t>
                </a:r>
                <a:r>
                  <a:rPr lang="en-US" altLang="zh-CN" sz="2400" dirty="0">
                    <a:latin typeface="SimHei" panose="02010609060101010101" pitchFamily="49" charset="-122"/>
                    <a:ea typeface="SimHei" panose="02010609060101010101" pitchFamily="49" charset="-122"/>
                    <a:sym typeface="Roboto Regular"/>
                  </a:rPr>
                  <a:t>Top-5</a:t>
                </a:r>
                <a:r>
                  <a:rPr lang="zh-CN" altLang="en-US" sz="2400" dirty="0">
                    <a:latin typeface="SimHei" panose="02010609060101010101" pitchFamily="49" charset="-122"/>
                    <a:ea typeface="SimHei" panose="02010609060101010101" pitchFamily="49" charset="-122"/>
                    <a:sym typeface="Roboto Regular"/>
                  </a:rPr>
                  <a:t>）。因此，</a:t>
                </a:r>
                <a:r>
                  <a:rPr lang="zh-CN" altLang="en-US" sz="2400" dirty="0">
                    <a:solidFill>
                      <a:srgbClr val="005493"/>
                    </a:solidFill>
                    <a:latin typeface="SimHei" panose="02010609060101010101" pitchFamily="49" charset="-122"/>
                    <a:ea typeface="SimHei" panose="02010609060101010101" pitchFamily="49" charset="-122"/>
                    <a:sym typeface="Roboto Regular"/>
                  </a:rPr>
                  <a:t>通过生成足够多的对抗样本，对抗样本可能会导致比自然输入更多的错误分类</a:t>
                </a:r>
                <a:r>
                  <a:rPr lang="zh-CN" altLang="en-US" sz="2400" dirty="0">
                    <a:latin typeface="SimHei" panose="02010609060101010101" pitchFamily="49" charset="-122"/>
                    <a:ea typeface="SimHei" panose="02010609060101010101" pitchFamily="49" charset="-122"/>
                    <a:sym typeface="Roboto Regular"/>
                  </a:rPr>
                  <a:t>。</a:t>
                </a:r>
              </a:p>
            </p:txBody>
          </p:sp>
        </mc:Choice>
        <mc:Fallback xmlns="">
          <p:sp>
            <p:nvSpPr>
              <p:cNvPr id="6" name="文本框 5">
                <a:extLst>
                  <a:ext uri="{FF2B5EF4-FFF2-40B4-BE49-F238E27FC236}">
                    <a16:creationId xmlns:a16="http://schemas.microsoft.com/office/drawing/2014/main" id="{99C1DF88-3829-0C46-A781-30B9D057DD07}"/>
                  </a:ext>
                </a:extLst>
              </p:cNvPr>
              <p:cNvSpPr txBox="1">
                <a:spLocks noRot="1" noChangeAspect="1" noMove="1" noResize="1" noEditPoints="1" noAdjustHandles="1" noChangeArrowheads="1" noChangeShapeType="1" noTextEdit="1"/>
              </p:cNvSpPr>
              <p:nvPr/>
            </p:nvSpPr>
            <p:spPr>
              <a:xfrm>
                <a:off x="291736" y="766701"/>
                <a:ext cx="11608527" cy="5638082"/>
              </a:xfrm>
              <a:prstGeom prst="rect">
                <a:avLst/>
              </a:prstGeom>
              <a:blipFill>
                <a:blip r:embed="rId3"/>
                <a:stretch>
                  <a:fillRect l="-766" r="-875" b="-1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0699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a:xfrm>
            <a:off x="953936" y="135612"/>
            <a:ext cx="9377026" cy="544007"/>
          </a:xfrm>
        </p:spPr>
        <p:txBody>
          <a:bodyPr>
            <a:normAutofit/>
          </a:bodyPr>
          <a:lstStyle/>
          <a:p>
            <a:r>
              <a:rPr lang="zh-CN" altLang="en-US" spc="300" dirty="0">
                <a:latin typeface="微软雅黑"/>
                <a:ea typeface="微软雅黑"/>
              </a:rPr>
              <a:t>照片</a:t>
            </a:r>
            <a:r>
              <a:rPr kumimoji="1" lang="zh-CN" altLang="en-US"/>
              <a:t>变换</a:t>
            </a:r>
            <a:r>
              <a:rPr kumimoji="1" lang="en-US" altLang="zh-CN"/>
              <a:t>——</a:t>
            </a:r>
            <a:r>
              <a:rPr kumimoji="1" lang="zh-CN" altLang="en-US"/>
              <a:t>黑盒攻击</a:t>
            </a:r>
          </a:p>
        </p:txBody>
      </p:sp>
      <p:sp>
        <p:nvSpPr>
          <p:cNvPr id="6" name="文本框 5">
            <a:extLst>
              <a:ext uri="{FF2B5EF4-FFF2-40B4-BE49-F238E27FC236}">
                <a16:creationId xmlns:a16="http://schemas.microsoft.com/office/drawing/2014/main" id="{99C1DF88-3829-0C46-A781-30B9D057DD07}"/>
              </a:ext>
            </a:extLst>
          </p:cNvPr>
          <p:cNvSpPr txBox="1"/>
          <p:nvPr/>
        </p:nvSpPr>
        <p:spPr>
          <a:xfrm>
            <a:off x="291736" y="766701"/>
            <a:ext cx="11608527" cy="540404"/>
          </a:xfrm>
          <a:prstGeom prst="rect">
            <a:avLst/>
          </a:prstGeom>
          <a:noFill/>
        </p:spPr>
        <p:txBody>
          <a:bodyPr wrap="square">
            <a:spAutoFit/>
          </a:bodyPr>
          <a:lstStyle/>
          <a:p>
            <a:pPr algn="just" defTabSz="411480" hangingPunct="0">
              <a:lnSpc>
                <a:spcPct val="170000"/>
              </a:lnSpc>
            </a:pPr>
            <a:r>
              <a:rPr lang="zh-CN" altLang="en-US" sz="2000" dirty="0">
                <a:latin typeface="Arial" panose="020B0604020202020204" pitchFamily="34" charset="0"/>
                <a:ea typeface="SimHei" panose="02010609060101010101" pitchFamily="49" charset="-122"/>
                <a:cs typeface="Arial" panose="020B0604020202020204" pitchFamily="34" charset="0"/>
                <a:sym typeface="Roboto Regular"/>
              </a:rPr>
              <a:t>针对</a:t>
            </a:r>
            <a:r>
              <a:rPr lang="en-US" altLang="zh-CN" sz="2000" dirty="0">
                <a:latin typeface="Arial" panose="020B0604020202020204" pitchFamily="34" charset="0"/>
                <a:ea typeface="SimHei" panose="02010609060101010101" pitchFamily="49" charset="-122"/>
                <a:cs typeface="Arial" panose="020B0604020202020204" pitchFamily="34" charset="0"/>
                <a:sym typeface="Roboto Regular"/>
              </a:rPr>
              <a:t>Inception</a:t>
            </a:r>
            <a:r>
              <a:rPr lang="zh-CN" altLang="en-US" sz="2000" dirty="0">
                <a:latin typeface="Arial" panose="020B0604020202020204" pitchFamily="34" charset="0"/>
                <a:ea typeface="SimHei" panose="02010609060101010101" pitchFamily="49" charset="-122"/>
                <a:cs typeface="Arial" panose="020B0604020202020204" pitchFamily="34" charset="0"/>
                <a:sym typeface="Roboto Regular"/>
              </a:rPr>
              <a:t> </a:t>
            </a:r>
            <a:r>
              <a:rPr lang="en-US" altLang="zh-CN" sz="2000" dirty="0">
                <a:latin typeface="Arial" panose="020B0604020202020204" pitchFamily="34" charset="0"/>
                <a:ea typeface="SimHei" panose="02010609060101010101" pitchFamily="49" charset="-122"/>
                <a:cs typeface="Arial" panose="020B0604020202020204" pitchFamily="34" charset="0"/>
                <a:sym typeface="Roboto Regular"/>
              </a:rPr>
              <a:t>v3</a:t>
            </a:r>
            <a:r>
              <a:rPr lang="zh-CN" altLang="en-US" sz="2000" dirty="0">
                <a:latin typeface="Arial" panose="020B0604020202020204" pitchFamily="34" charset="0"/>
                <a:ea typeface="SimHei" panose="02010609060101010101" pitchFamily="49" charset="-122"/>
                <a:cs typeface="Arial" panose="020B0604020202020204" pitchFamily="34" charset="0"/>
                <a:sym typeface="Roboto Regular"/>
              </a:rPr>
              <a:t>优化的对抗样本进行照片变换后同样可以攻击</a:t>
            </a:r>
            <a:r>
              <a:rPr lang="en-US" altLang="zh-CN" sz="2000" dirty="0">
                <a:latin typeface="Arial" panose="020B0604020202020204" pitchFamily="34" charset="0"/>
                <a:ea typeface="SimHei" panose="02010609060101010101" pitchFamily="49" charset="-122"/>
                <a:cs typeface="Arial" panose="020B0604020202020204" pitchFamily="34" charset="0"/>
                <a:sym typeface="Roboto Regular"/>
              </a:rPr>
              <a:t>TensorFlow camera demo</a:t>
            </a:r>
          </a:p>
        </p:txBody>
      </p:sp>
      <p:pic>
        <p:nvPicPr>
          <p:cNvPr id="3" name="图片 2">
            <a:extLst>
              <a:ext uri="{FF2B5EF4-FFF2-40B4-BE49-F238E27FC236}">
                <a16:creationId xmlns:a16="http://schemas.microsoft.com/office/drawing/2014/main" id="{8E2ED0DD-B954-C149-B80F-95373AB2C077}"/>
              </a:ext>
            </a:extLst>
          </p:cNvPr>
          <p:cNvPicPr>
            <a:picLocks noChangeAspect="1"/>
          </p:cNvPicPr>
          <p:nvPr/>
        </p:nvPicPr>
        <p:blipFill>
          <a:blip r:embed="rId3"/>
          <a:stretch>
            <a:fillRect/>
          </a:stretch>
        </p:blipFill>
        <p:spPr>
          <a:xfrm>
            <a:off x="1119050" y="1528038"/>
            <a:ext cx="9953897" cy="4693091"/>
          </a:xfrm>
          <a:prstGeom prst="rect">
            <a:avLst/>
          </a:prstGeom>
        </p:spPr>
      </p:pic>
      <p:sp>
        <p:nvSpPr>
          <p:cNvPr id="9" name="文本框 8">
            <a:extLst>
              <a:ext uri="{FF2B5EF4-FFF2-40B4-BE49-F238E27FC236}">
                <a16:creationId xmlns:a16="http://schemas.microsoft.com/office/drawing/2014/main" id="{BF1B0A1E-5F85-194B-990D-B7391DBE57D0}"/>
              </a:ext>
            </a:extLst>
          </p:cNvPr>
          <p:cNvSpPr txBox="1"/>
          <p:nvPr/>
        </p:nvSpPr>
        <p:spPr>
          <a:xfrm>
            <a:off x="7654380" y="1566910"/>
            <a:ext cx="913977" cy="369332"/>
          </a:xfrm>
          <a:prstGeom prst="rect">
            <a:avLst/>
          </a:prstGeom>
          <a:noFill/>
        </p:spPr>
        <p:txBody>
          <a:bodyPr wrap="square">
            <a:spAutoFit/>
          </a:bodyPr>
          <a:lstStyle/>
          <a:p>
            <a:pPr algn="ctr"/>
            <a:r>
              <a:rPr lang="zh-CN" altLang="en-US">
                <a:solidFill>
                  <a:srgbClr val="FFC000"/>
                </a:solidFill>
                <a:latin typeface="SimHei" panose="02010609060101010101" pitchFamily="49" charset="-122"/>
                <a:ea typeface="SimHei" panose="02010609060101010101" pitchFamily="49" charset="-122"/>
              </a:rPr>
              <a:t>保险柜</a:t>
            </a:r>
          </a:p>
        </p:txBody>
      </p:sp>
      <p:sp>
        <p:nvSpPr>
          <p:cNvPr id="10" name="文本框 9">
            <a:extLst>
              <a:ext uri="{FF2B5EF4-FFF2-40B4-BE49-F238E27FC236}">
                <a16:creationId xmlns:a16="http://schemas.microsoft.com/office/drawing/2014/main" id="{E223CEA8-9BAC-594F-8463-D68CE47AE58B}"/>
              </a:ext>
            </a:extLst>
          </p:cNvPr>
          <p:cNvSpPr txBox="1"/>
          <p:nvPr/>
        </p:nvSpPr>
        <p:spPr>
          <a:xfrm>
            <a:off x="10158970" y="1566910"/>
            <a:ext cx="913977" cy="369332"/>
          </a:xfrm>
          <a:prstGeom prst="rect">
            <a:avLst/>
          </a:prstGeom>
          <a:noFill/>
        </p:spPr>
        <p:txBody>
          <a:bodyPr wrap="square">
            <a:spAutoFit/>
          </a:bodyPr>
          <a:lstStyle/>
          <a:p>
            <a:pPr algn="ctr"/>
            <a:r>
              <a:rPr lang="zh-CN" altLang="en-US">
                <a:solidFill>
                  <a:srgbClr val="FFC000"/>
                </a:solidFill>
                <a:latin typeface="SimHei" panose="02010609060101010101" pitchFamily="49" charset="-122"/>
                <a:ea typeface="SimHei" panose="02010609060101010101" pitchFamily="49" charset="-122"/>
              </a:rPr>
              <a:t>保险柜</a:t>
            </a:r>
          </a:p>
        </p:txBody>
      </p:sp>
      <p:sp>
        <p:nvSpPr>
          <p:cNvPr id="11" name="文本框 10">
            <a:extLst>
              <a:ext uri="{FF2B5EF4-FFF2-40B4-BE49-F238E27FC236}">
                <a16:creationId xmlns:a16="http://schemas.microsoft.com/office/drawing/2014/main" id="{027F6628-53CA-C843-BFDE-A6BDB822AD2B}"/>
              </a:ext>
            </a:extLst>
          </p:cNvPr>
          <p:cNvSpPr txBox="1"/>
          <p:nvPr/>
        </p:nvSpPr>
        <p:spPr>
          <a:xfrm>
            <a:off x="5149791" y="1566910"/>
            <a:ext cx="913977" cy="369332"/>
          </a:xfrm>
          <a:prstGeom prst="rect">
            <a:avLst/>
          </a:prstGeom>
          <a:noFill/>
        </p:spPr>
        <p:txBody>
          <a:bodyPr wrap="square">
            <a:spAutoFit/>
          </a:bodyPr>
          <a:lstStyle/>
          <a:p>
            <a:pPr algn="ctr"/>
            <a:r>
              <a:rPr lang="zh-CN" altLang="en-US">
                <a:solidFill>
                  <a:srgbClr val="FFC000"/>
                </a:solidFill>
                <a:latin typeface="SimHei" panose="02010609060101010101" pitchFamily="49" charset="-122"/>
                <a:ea typeface="SimHei" panose="02010609060101010101" pitchFamily="49" charset="-122"/>
              </a:rPr>
              <a:t>洗衣机</a:t>
            </a:r>
          </a:p>
        </p:txBody>
      </p:sp>
    </p:spTree>
    <p:extLst>
      <p:ext uri="{BB962C8B-B14F-4D97-AF65-F5344CB8AC3E}">
        <p14:creationId xmlns:p14="http://schemas.microsoft.com/office/powerpoint/2010/main" val="1768019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2361203" y="2566755"/>
            <a:ext cx="2377523" cy="613907"/>
          </a:xfrm>
        </p:spPr>
        <p:txBody>
          <a:bodyPr/>
          <a:lstStyle/>
          <a:p>
            <a:r>
              <a:rPr kumimoji="1" lang="en-US" altLang="zh-CN"/>
              <a:t>04</a:t>
            </a:r>
            <a:endParaRPr kumimoji="1" lang="zh-CN" altLang="en-US"/>
          </a:p>
        </p:txBody>
      </p:sp>
      <p:sp>
        <p:nvSpPr>
          <p:cNvPr id="3" name="文本占位符 2"/>
          <p:cNvSpPr>
            <a:spLocks noGrp="1"/>
          </p:cNvSpPr>
          <p:nvPr>
            <p:ph type="body" sz="quarter" idx="12"/>
          </p:nvPr>
        </p:nvSpPr>
        <p:spPr>
          <a:xfrm>
            <a:off x="875308" y="3660194"/>
            <a:ext cx="5804166" cy="613907"/>
          </a:xfrm>
        </p:spPr>
        <p:txBody>
          <a:bodyPr/>
          <a:lstStyle/>
          <a:p>
            <a:r>
              <a:rPr kumimoji="1" lang="zh-CN" altLang="en-US"/>
              <a:t>人工图像变换</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en-US">
                <a:sym typeface="+mn-ea"/>
              </a:rPr>
              <a:t>人工图像变换</a:t>
            </a:r>
            <a:r>
              <a:rPr lang="en-US" altLang="zh-CN">
                <a:sym typeface="+mn-ea"/>
              </a:rPr>
              <a:t>——</a:t>
            </a:r>
            <a:r>
              <a:rPr lang="zh-CN" altLang="en-US">
                <a:sym typeface="+mn-ea"/>
              </a:rPr>
              <a:t>实验说明</a:t>
            </a:r>
          </a:p>
        </p:txBody>
      </p:sp>
      <p:graphicFrame>
        <p:nvGraphicFramePr>
          <p:cNvPr id="3" name="表格 3"/>
          <p:cNvGraphicFramePr>
            <a:graphicFrameLocks noGrp="1"/>
          </p:cNvGraphicFramePr>
          <p:nvPr>
            <p:custDataLst>
              <p:tags r:id="rId1"/>
            </p:custDataLst>
            <p:extLst>
              <p:ext uri="{D42A27DB-BD31-4B8C-83A1-F6EECF244321}">
                <p14:modId xmlns:p14="http://schemas.microsoft.com/office/powerpoint/2010/main" val="805222250"/>
              </p:ext>
            </p:extLst>
          </p:nvPr>
        </p:nvGraphicFramePr>
        <p:xfrm>
          <a:off x="418010" y="2068855"/>
          <a:ext cx="11199223" cy="4201887"/>
        </p:xfrm>
        <a:graphic>
          <a:graphicData uri="http://schemas.openxmlformats.org/drawingml/2006/table">
            <a:tbl>
              <a:tblPr firstRow="1" bandRow="1">
                <a:tableStyleId>{69CF1AB2-1976-4502-BF36-3FF5EA218861}</a:tableStyleId>
              </a:tblPr>
              <a:tblGrid>
                <a:gridCol w="3553098">
                  <a:extLst>
                    <a:ext uri="{9D8B030D-6E8A-4147-A177-3AD203B41FA5}">
                      <a16:colId xmlns:a16="http://schemas.microsoft.com/office/drawing/2014/main" val="20000"/>
                    </a:ext>
                  </a:extLst>
                </a:gridCol>
                <a:gridCol w="7646125">
                  <a:extLst>
                    <a:ext uri="{9D8B030D-6E8A-4147-A177-3AD203B41FA5}">
                      <a16:colId xmlns:a16="http://schemas.microsoft.com/office/drawing/2014/main" val="20001"/>
                    </a:ext>
                  </a:extLst>
                </a:gridCol>
              </a:tblGrid>
              <a:tr h="806593">
                <a:tc>
                  <a:txBody>
                    <a:bodyPr/>
                    <a:lstStyle/>
                    <a:p>
                      <a:pPr algn="ctr">
                        <a:lnSpc>
                          <a:spcPct val="150000"/>
                        </a:lnSpc>
                      </a:pPr>
                      <a:r>
                        <a:rPr lang="zh-CN" altLang="en-US" sz="2400" b="1">
                          <a:latin typeface="Arial" panose="020B0604020202020204" pitchFamily="34" charset="0"/>
                          <a:ea typeface="SimHei" panose="02010609060101010101" pitchFamily="49" charset="-122"/>
                          <a:cs typeface="Arial" panose="020B0604020202020204" pitchFamily="34" charset="0"/>
                        </a:rPr>
                        <a:t>图像数量</a:t>
                      </a:r>
                    </a:p>
                  </a:txBody>
                  <a:tcPr anchor="ctr"/>
                </a:tc>
                <a:tc>
                  <a:txBody>
                    <a:bodyPr/>
                    <a:lstStyle/>
                    <a:p>
                      <a:pPr algn="ctr">
                        <a:lnSpc>
                          <a:spcPct val="150000"/>
                        </a:lnSpc>
                      </a:pPr>
                      <a:r>
                        <a:rPr lang="en-US" sz="2400" b="0">
                          <a:latin typeface="Arial" panose="020B0604020202020204" pitchFamily="34" charset="0"/>
                          <a:ea typeface="SimHei" panose="02010609060101010101" pitchFamily="49" charset="-122"/>
                          <a:cs typeface="Arial" panose="020B0604020202020204" pitchFamily="34" charset="0"/>
                        </a:rPr>
                        <a:t>1000</a:t>
                      </a:r>
                      <a:r>
                        <a:rPr lang="zh-CN" altLang="en-US" sz="2400" b="0">
                          <a:latin typeface="Arial" panose="020B0604020202020204" pitchFamily="34" charset="0"/>
                          <a:ea typeface="SimHei" panose="02010609060101010101" pitchFamily="49" charset="-122"/>
                          <a:cs typeface="Arial" panose="020B0604020202020204" pitchFamily="34" charset="0"/>
                        </a:rPr>
                        <a:t>张</a:t>
                      </a:r>
                    </a:p>
                  </a:txBody>
                  <a:tcPr anchor="ctr"/>
                </a:tc>
                <a:extLst>
                  <a:ext uri="{0D108BD9-81ED-4DB2-BD59-A6C34878D82A}">
                    <a16:rowId xmlns:a16="http://schemas.microsoft.com/office/drawing/2014/main" val="10000"/>
                  </a:ext>
                </a:extLst>
              </a:tr>
              <a:tr h="954823">
                <a:tc>
                  <a:txBody>
                    <a:bodyPr/>
                    <a:lstStyle/>
                    <a:p>
                      <a:pPr algn="ctr">
                        <a:lnSpc>
                          <a:spcPct val="150000"/>
                        </a:lnSpc>
                      </a:pPr>
                      <a:r>
                        <a:rPr lang="zh-CN" altLang="en-US" sz="2400" b="1">
                          <a:latin typeface="Arial" panose="020B0604020202020204" pitchFamily="34" charset="0"/>
                          <a:ea typeface="SimHei" panose="02010609060101010101" pitchFamily="49" charset="-122"/>
                          <a:cs typeface="Arial" panose="020B0604020202020204" pitchFamily="34" charset="0"/>
                        </a:rPr>
                        <a:t>图像选取方案</a:t>
                      </a:r>
                    </a:p>
                  </a:txBody>
                  <a:tcPr anchor="ctr"/>
                </a:tc>
                <a:tc>
                  <a:txBody>
                    <a:bodyPr/>
                    <a:lstStyle/>
                    <a:p>
                      <a:pPr algn="ctr">
                        <a:lnSpc>
                          <a:spcPct val="150000"/>
                        </a:lnSpc>
                      </a:pPr>
                      <a:r>
                        <a:rPr lang="zh-CN" altLang="en-US" sz="2400">
                          <a:latin typeface="Arial" panose="020B0604020202020204" pitchFamily="34" charset="0"/>
                          <a:ea typeface="SimHei" panose="02010609060101010101" pitchFamily="49" charset="-122"/>
                          <a:cs typeface="Arial" panose="020B0604020202020204" pitchFamily="34" charset="0"/>
                        </a:rPr>
                        <a:t>随机选取，所有实验使用相同的图片子集</a:t>
                      </a:r>
                    </a:p>
                  </a:txBody>
                  <a:tcPr anchor="ctr"/>
                </a:tc>
                <a:extLst>
                  <a:ext uri="{0D108BD9-81ED-4DB2-BD59-A6C34878D82A}">
                    <a16:rowId xmlns:a16="http://schemas.microsoft.com/office/drawing/2014/main" val="10001"/>
                  </a:ext>
                </a:extLst>
              </a:tr>
              <a:tr h="1232138">
                <a:tc>
                  <a:txBody>
                    <a:bodyPr/>
                    <a:lstStyle/>
                    <a:p>
                      <a:pPr algn="ctr">
                        <a:lnSpc>
                          <a:spcPct val="150000"/>
                        </a:lnSpc>
                        <a:buNone/>
                      </a:pPr>
                      <a:r>
                        <a:rPr lang="zh-CN" altLang="en-US" sz="2400" b="1">
                          <a:latin typeface="Arial" panose="020B0604020202020204" pitchFamily="34" charset="0"/>
                          <a:ea typeface="SimHei" panose="02010609060101010101" pitchFamily="49" charset="-122"/>
                          <a:cs typeface="Arial" panose="020B0604020202020204" pitchFamily="34" charset="0"/>
                        </a:rPr>
                        <a:t>图像转换方式</a:t>
                      </a:r>
                    </a:p>
                  </a:txBody>
                  <a:tcPr anchor="ctr"/>
                </a:tc>
                <a:tc>
                  <a:txBody>
                    <a:bodyPr/>
                    <a:lstStyle/>
                    <a:p>
                      <a:pPr algn="ctr">
                        <a:lnSpc>
                          <a:spcPct val="150000"/>
                        </a:lnSpc>
                        <a:buNone/>
                      </a:pPr>
                      <a:r>
                        <a:rPr lang="zh-CN" altLang="en-US" sz="2400">
                          <a:latin typeface="Arial" panose="020B0604020202020204" pitchFamily="34" charset="0"/>
                          <a:ea typeface="SimHei" panose="02010609060101010101" pitchFamily="49" charset="-122"/>
                          <a:cs typeface="Arial" panose="020B0604020202020204" pitchFamily="34" charset="0"/>
                        </a:rPr>
                        <a:t>对比度、亮度、</a:t>
                      </a:r>
                    </a:p>
                    <a:p>
                      <a:pPr algn="ctr">
                        <a:lnSpc>
                          <a:spcPct val="150000"/>
                        </a:lnSpc>
                        <a:buNone/>
                      </a:pPr>
                      <a:r>
                        <a:rPr lang="zh-CN" altLang="en-US" sz="2400">
                          <a:latin typeface="Arial" panose="020B0604020202020204" pitchFamily="34" charset="0"/>
                          <a:ea typeface="SimHei" panose="02010609060101010101" pitchFamily="49" charset="-122"/>
                          <a:cs typeface="Arial" panose="020B0604020202020204" pitchFamily="34" charset="0"/>
                        </a:rPr>
                        <a:t>高斯模糊、高斯噪音、</a:t>
                      </a:r>
                      <a:r>
                        <a:rPr lang="en-US" altLang="zh-CN" sz="2400">
                          <a:latin typeface="Arial" panose="020B0604020202020204" pitchFamily="34" charset="0"/>
                          <a:ea typeface="SimHei" panose="02010609060101010101" pitchFamily="49" charset="-122"/>
                          <a:cs typeface="Arial" panose="020B0604020202020204" pitchFamily="34" charset="0"/>
                        </a:rPr>
                        <a:t>JPEG</a:t>
                      </a:r>
                      <a:r>
                        <a:rPr lang="zh-CN" altLang="en-US" sz="2400">
                          <a:latin typeface="Arial" panose="020B0604020202020204" pitchFamily="34" charset="0"/>
                          <a:ea typeface="SimHei" panose="02010609060101010101" pitchFamily="49" charset="-122"/>
                          <a:cs typeface="Arial" panose="020B0604020202020204" pitchFamily="34" charset="0"/>
                        </a:rPr>
                        <a:t>编码</a:t>
                      </a:r>
                    </a:p>
                  </a:txBody>
                  <a:tcPr anchor="ctr"/>
                </a:tc>
                <a:extLst>
                  <a:ext uri="{0D108BD9-81ED-4DB2-BD59-A6C34878D82A}">
                    <a16:rowId xmlns:a16="http://schemas.microsoft.com/office/drawing/2014/main" val="10002"/>
                  </a:ext>
                </a:extLst>
              </a:tr>
              <a:tr h="1208333">
                <a:tc>
                  <a:txBody>
                    <a:bodyPr/>
                    <a:lstStyle/>
                    <a:p>
                      <a:pPr algn="ctr">
                        <a:lnSpc>
                          <a:spcPct val="150000"/>
                        </a:lnSpc>
                      </a:pPr>
                      <a:r>
                        <a:rPr lang="zh-CN" altLang="en-US" sz="2400" b="1">
                          <a:latin typeface="Arial" panose="020B0604020202020204" pitchFamily="34" charset="0"/>
                          <a:ea typeface="SimHei" panose="02010609060101010101" pitchFamily="49" charset="-122"/>
                          <a:cs typeface="Arial" panose="020B0604020202020204" pitchFamily="34" charset="0"/>
                        </a:rPr>
                        <a:t>目的</a:t>
                      </a:r>
                    </a:p>
                  </a:txBody>
                  <a:tcPr anchor="ctr"/>
                </a:tc>
                <a:tc>
                  <a:txBody>
                    <a:bodyPr/>
                    <a:lstStyle/>
                    <a:p>
                      <a:pPr algn="ctr">
                        <a:lnSpc>
                          <a:spcPct val="150000"/>
                        </a:lnSpc>
                      </a:pPr>
                      <a:r>
                        <a:rPr lang="zh-CN" altLang="en-US" sz="2400" dirty="0">
                          <a:latin typeface="Arial" panose="020B0604020202020204" pitchFamily="34" charset="0"/>
                          <a:ea typeface="SimHei" panose="02010609060101010101" pitchFamily="49" charset="-122"/>
                          <a:cs typeface="Arial" panose="020B0604020202020204" pitchFamily="34" charset="0"/>
                          <a:sym typeface="+mn-ea"/>
                        </a:rPr>
                        <a:t>评估不同人工图像转换方式的对抗样本破坏率</a:t>
                      </a:r>
                      <a:endParaRPr lang="zh-CN" altLang="en-US" sz="2400">
                        <a:solidFill>
                          <a:schemeClr val="tx1"/>
                        </a:solidFill>
                        <a:latin typeface="Arial" panose="020B0604020202020204" pitchFamily="34" charset="0"/>
                        <a:ea typeface="SimHei" panose="02010609060101010101" pitchFamily="49" charset="-122"/>
                        <a:cs typeface="Arial" panose="020B0604020202020204" pitchFamily="34" charset="0"/>
                      </a:endParaRPr>
                    </a:p>
                  </a:txBody>
                  <a:tcPr anchor="ctr"/>
                </a:tc>
                <a:extLst>
                  <a:ext uri="{0D108BD9-81ED-4DB2-BD59-A6C34878D82A}">
                    <a16:rowId xmlns:a16="http://schemas.microsoft.com/office/drawing/2014/main" val="10003"/>
                  </a:ext>
                </a:extLst>
              </a:tr>
            </a:tbl>
          </a:graphicData>
        </a:graphic>
      </p:graphicFrame>
      <p:sp>
        <p:nvSpPr>
          <p:cNvPr id="4" name="文本框 3"/>
          <p:cNvSpPr txBox="1"/>
          <p:nvPr/>
        </p:nvSpPr>
        <p:spPr>
          <a:xfrm>
            <a:off x="299719" y="800008"/>
            <a:ext cx="11435806" cy="1128579"/>
          </a:xfrm>
          <a:prstGeom prst="rect">
            <a:avLst/>
          </a:prstGeom>
          <a:noFill/>
        </p:spPr>
        <p:txBody>
          <a:bodyPr wrap="square" rtlCol="0" anchor="t">
            <a:spAutoFit/>
          </a:bodyPr>
          <a:lstStyle/>
          <a:p>
            <a:pPr algn="just">
              <a:lnSpc>
                <a:spcPct val="150000"/>
              </a:lnSpc>
            </a:pPr>
            <a:r>
              <a:rPr lang="en-US" altLang="zh-CN" sz="2400" dirty="0">
                <a:latin typeface="Arial" panose="020B0604020202020204" pitchFamily="34" charset="0"/>
                <a:ea typeface="黑体" panose="02010609060101010101" pitchFamily="49" charset="-122"/>
                <a:cs typeface="Arial" panose="020B0604020202020204" pitchFamily="34" charset="0"/>
                <a:sym typeface="+mn-ea"/>
              </a:rPr>
              <a:t>       </a:t>
            </a:r>
            <a:r>
              <a:rPr lang="zh-CN" altLang="en-US" sz="2400" dirty="0">
                <a:latin typeface="Arial" panose="020B0604020202020204" pitchFamily="34" charset="0"/>
                <a:ea typeface="黑体" panose="02010609060101010101" pitchFamily="49" charset="-122"/>
                <a:cs typeface="Arial" panose="020B0604020202020204" pitchFamily="34" charset="0"/>
                <a:sym typeface="+mn-ea"/>
              </a:rPr>
              <a:t>打印、拍照和裁剪的过程相当于</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sym typeface="+mn-ea"/>
              </a:rPr>
              <a:t>一些简单的图像变换的组合，</a:t>
            </a:r>
            <a:r>
              <a:rPr lang="zh-CN" altLang="en-US" sz="2400" dirty="0">
                <a:latin typeface="Arial" panose="020B0604020202020204" pitchFamily="34" charset="0"/>
                <a:ea typeface="黑体" panose="02010609060101010101" pitchFamily="49" charset="-122"/>
                <a:cs typeface="Arial" panose="020B0604020202020204" pitchFamily="34" charset="0"/>
                <a:sym typeface="+mn-ea"/>
              </a:rPr>
              <a:t>因此直接测量人工图像变换的对抗样本破坏率。</a:t>
            </a:r>
            <a:endParaRPr lang="zh-CN" altLang="en-US" sz="2400"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en-US">
                <a:sym typeface="+mn-ea"/>
              </a:rPr>
              <a:t>人工图像变换</a:t>
            </a:r>
            <a:r>
              <a:rPr lang="en-US" altLang="zh-CN">
                <a:sym typeface="+mn-ea"/>
              </a:rPr>
              <a:t>——</a:t>
            </a:r>
            <a:r>
              <a:rPr lang="zh-CN" altLang="en-US">
                <a:sym typeface="+mn-ea"/>
              </a:rPr>
              <a:t>实验结果</a:t>
            </a:r>
          </a:p>
          <a:p>
            <a:endParaRPr lang="zh-CN" altLang="en-US"/>
          </a:p>
        </p:txBody>
      </p:sp>
      <p:pic>
        <p:nvPicPr>
          <p:cNvPr id="3" name="图片 2"/>
          <p:cNvPicPr>
            <a:picLocks noChangeAspect="1"/>
          </p:cNvPicPr>
          <p:nvPr/>
        </p:nvPicPr>
        <p:blipFill>
          <a:blip r:embed="rId2"/>
          <a:stretch>
            <a:fillRect/>
          </a:stretch>
        </p:blipFill>
        <p:spPr>
          <a:xfrm>
            <a:off x="334645" y="835025"/>
            <a:ext cx="11522710" cy="4479290"/>
          </a:xfrm>
          <a:prstGeom prst="rect">
            <a:avLst/>
          </a:prstGeom>
        </p:spPr>
      </p:pic>
      <p:sp>
        <p:nvSpPr>
          <p:cNvPr id="4" name="文本框 3"/>
          <p:cNvSpPr txBox="1"/>
          <p:nvPr/>
        </p:nvSpPr>
        <p:spPr>
          <a:xfrm>
            <a:off x="335280" y="5314315"/>
            <a:ext cx="11522075" cy="1137812"/>
          </a:xfrm>
          <a:prstGeom prst="rect">
            <a:avLst/>
          </a:prstGeom>
          <a:noFill/>
        </p:spPr>
        <p:txBody>
          <a:bodyPr wrap="square" rtlCol="0" anchor="t">
            <a:spAutoFit/>
          </a:bodyPr>
          <a:lstStyle/>
          <a:p>
            <a:pPr marL="342900" indent="-342900">
              <a:lnSpc>
                <a:spcPct val="150000"/>
              </a:lnSpc>
              <a:buFont typeface="Arial" panose="020B0604020202020204" pitchFamily="34" charset="0"/>
              <a:buChar char="•"/>
            </a:pPr>
            <a:r>
              <a:rPr lang="zh-CN" altLang="en-US" sz="2400" dirty="0">
                <a:latin typeface="Arial" panose="020B0604020202020204" pitchFamily="34" charset="0"/>
                <a:ea typeface="黑体" panose="02010609060101010101" pitchFamily="49" charset="-122"/>
                <a:cs typeface="Arial" panose="020B0604020202020204" pitchFamily="34" charset="0"/>
                <a:sym typeface="+mn-ea"/>
              </a:rPr>
              <a:t>改变</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sym typeface="+mn-ea"/>
              </a:rPr>
              <a:t>亮度和对比度</a:t>
            </a:r>
            <a:r>
              <a:rPr lang="zh-CN" altLang="en-US" sz="2400" dirty="0">
                <a:latin typeface="Arial" panose="020B0604020202020204" pitchFamily="34" charset="0"/>
                <a:ea typeface="黑体" panose="02010609060101010101" pitchFamily="49" charset="-122"/>
                <a:cs typeface="Arial" panose="020B0604020202020204" pitchFamily="34" charset="0"/>
                <a:sym typeface="+mn-ea"/>
              </a:rPr>
              <a:t>对对抗性示例</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sym typeface="+mn-ea"/>
              </a:rPr>
              <a:t>影响较小</a:t>
            </a:r>
            <a:r>
              <a:rPr lang="zh-CN" altLang="en-US" sz="2400" dirty="0">
                <a:latin typeface="Arial" panose="020B0604020202020204" pitchFamily="34" charset="0"/>
                <a:ea typeface="黑体" panose="02010609060101010101" pitchFamily="49" charset="-122"/>
                <a:cs typeface="Arial" panose="020B0604020202020204" pitchFamily="34" charset="0"/>
                <a:sym typeface="+mn-ea"/>
              </a:rPr>
              <a:t>：在</a:t>
            </a:r>
            <a:r>
              <a:rPr lang="en-US" altLang="zh-CN" sz="2400" dirty="0">
                <a:latin typeface="Arial" panose="020B0604020202020204" pitchFamily="34" charset="0"/>
                <a:ea typeface="黑体" panose="02010609060101010101" pitchFamily="49" charset="-122"/>
                <a:cs typeface="Arial" panose="020B0604020202020204" pitchFamily="34" charset="0"/>
                <a:sym typeface="Roboto Regular"/>
              </a:rPr>
              <a:t>FM</a:t>
            </a:r>
            <a:r>
              <a:rPr lang="zh-CN" altLang="en-US" sz="2400" dirty="0">
                <a:latin typeface="Arial" panose="020B0604020202020204" pitchFamily="34" charset="0"/>
                <a:ea typeface="黑体" panose="02010609060101010101" pitchFamily="49" charset="-122"/>
                <a:cs typeface="Arial" panose="020B0604020202020204" pitchFamily="34" charset="0"/>
                <a:sym typeface="Roboto Regular"/>
              </a:rPr>
              <a:t>与</a:t>
            </a:r>
            <a:r>
              <a:rPr lang="en-US" altLang="zh-CN" sz="2400" dirty="0">
                <a:latin typeface="Arial" panose="020B0604020202020204" pitchFamily="34" charset="0"/>
                <a:ea typeface="黑体" panose="02010609060101010101" pitchFamily="49" charset="-122"/>
                <a:cs typeface="Arial" panose="020B0604020202020204" pitchFamily="34" charset="0"/>
                <a:sym typeface="Roboto Regular"/>
              </a:rPr>
              <a:t>BIM</a:t>
            </a:r>
            <a:r>
              <a:rPr lang="zh-CN" altLang="en-US" sz="2400" dirty="0">
                <a:latin typeface="Arial" panose="020B0604020202020204" pitchFamily="34" charset="0"/>
                <a:ea typeface="黑体" panose="02010609060101010101" pitchFamily="49" charset="-122"/>
                <a:cs typeface="Arial" panose="020B0604020202020204" pitchFamily="34" charset="0"/>
                <a:sym typeface="+mn-ea"/>
              </a:rPr>
              <a:t>的迭代对抗例子中，其破坏率小于5%，而在</a:t>
            </a:r>
            <a:r>
              <a:rPr lang="en-US" altLang="zh-CN" sz="2400" dirty="0">
                <a:latin typeface="Arial" panose="020B0604020202020204" pitchFamily="34" charset="0"/>
                <a:ea typeface="黑体" panose="02010609060101010101" pitchFamily="49" charset="-122"/>
                <a:cs typeface="Arial" panose="020B0604020202020204" pitchFamily="34" charset="0"/>
                <a:sym typeface="Roboto Regular"/>
              </a:rPr>
              <a:t>ILLCM</a:t>
            </a:r>
            <a:r>
              <a:rPr lang="zh-CN" altLang="en-US" sz="2400" dirty="0">
                <a:latin typeface="Arial" panose="020B0604020202020204" pitchFamily="34" charset="0"/>
                <a:ea typeface="黑体" panose="02010609060101010101" pitchFamily="49" charset="-122"/>
                <a:cs typeface="Arial" panose="020B0604020202020204" pitchFamily="34" charset="0"/>
                <a:sym typeface="+mn-ea"/>
              </a:rPr>
              <a:t>的迭代对抗示例中，其破坏率小于20%</a:t>
            </a:r>
            <a:r>
              <a:rPr lang="en-US" altLang="zh-CN" sz="2400" dirty="0">
                <a:latin typeface="Arial" panose="020B0604020202020204" pitchFamily="34" charset="0"/>
                <a:ea typeface="黑体" panose="02010609060101010101" pitchFamily="49" charset="-122"/>
                <a:cs typeface="Arial" panose="020B0604020202020204" pitchFamily="34" charset="0"/>
                <a:sym typeface="+mn-ea"/>
              </a:rPr>
              <a:t>.</a:t>
            </a:r>
            <a:endParaRPr lang="zh-CN" altLang="en-US">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3"/>
          <a:stretch>
            <a:fillRect/>
          </a:stretch>
        </p:blipFill>
        <p:spPr>
          <a:xfrm>
            <a:off x="3091815" y="835025"/>
            <a:ext cx="2757170" cy="1383665"/>
          </a:xfrm>
          <a:prstGeom prst="rect">
            <a:avLst/>
          </a:prstGeom>
        </p:spPr>
      </p:pic>
      <p:pic>
        <p:nvPicPr>
          <p:cNvPr id="6" name="图片 5"/>
          <p:cNvPicPr>
            <a:picLocks noChangeAspect="1"/>
          </p:cNvPicPr>
          <p:nvPr/>
        </p:nvPicPr>
        <p:blipFill>
          <a:blip r:embed="rId3"/>
          <a:stretch>
            <a:fillRect/>
          </a:stretch>
        </p:blipFill>
        <p:spPr>
          <a:xfrm>
            <a:off x="9100185" y="835025"/>
            <a:ext cx="2757170" cy="13836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en-US">
                <a:sym typeface="+mn-ea"/>
              </a:rPr>
              <a:t>人工图像变换</a:t>
            </a:r>
            <a:r>
              <a:rPr lang="en-US" altLang="zh-CN">
                <a:sym typeface="+mn-ea"/>
              </a:rPr>
              <a:t>——</a:t>
            </a:r>
            <a:r>
              <a:rPr lang="zh-CN" altLang="en-US">
                <a:sym typeface="+mn-ea"/>
              </a:rPr>
              <a:t>实验结果</a:t>
            </a:r>
          </a:p>
          <a:p>
            <a:endParaRPr lang="zh-CN" altLang="en-US"/>
          </a:p>
        </p:txBody>
      </p:sp>
      <p:sp>
        <p:nvSpPr>
          <p:cNvPr id="4" name="文本框 3"/>
          <p:cNvSpPr txBox="1"/>
          <p:nvPr/>
        </p:nvSpPr>
        <p:spPr>
          <a:xfrm>
            <a:off x="2701832" y="3625617"/>
            <a:ext cx="8810899" cy="1128579"/>
          </a:xfrm>
          <a:prstGeom prst="rect">
            <a:avLst/>
          </a:prstGeom>
          <a:noFill/>
        </p:spPr>
        <p:txBody>
          <a:bodyPr wrap="square" rtlCol="0" anchor="t">
            <a:spAutoFit/>
          </a:bodyPr>
          <a:lstStyle/>
          <a:p>
            <a:pPr marL="342900" indent="-342900" algn="just">
              <a:lnSpc>
                <a:spcPct val="150000"/>
              </a:lnSpc>
              <a:buFont typeface="Arial" panose="020B0604020202020204" pitchFamily="34" charset="0"/>
              <a:buChar char="•"/>
            </a:pPr>
            <a:r>
              <a:rPr lang="zh-CN" altLang="en-US" sz="2400">
                <a:solidFill>
                  <a:srgbClr val="C00000"/>
                </a:solidFill>
                <a:latin typeface="Arial" panose="020B0604020202020204" pitchFamily="34" charset="0"/>
                <a:ea typeface="SimHei" panose="02010609060101010101" pitchFamily="49" charset="-122"/>
                <a:cs typeface="Arial" panose="020B0604020202020204" pitchFamily="34" charset="0"/>
                <a:sym typeface="+mn-ea"/>
              </a:rPr>
              <a:t>模糊、噪音、编码变换</a:t>
            </a:r>
            <a:r>
              <a:rPr lang="zh-CN" altLang="en-US" sz="2400">
                <a:latin typeface="Arial" panose="020B0604020202020204" pitchFamily="34" charset="0"/>
                <a:ea typeface="SimHei" panose="02010609060101010101" pitchFamily="49" charset="-122"/>
                <a:cs typeface="Arial" panose="020B0604020202020204" pitchFamily="34" charset="0"/>
                <a:sym typeface="+mn-ea"/>
              </a:rPr>
              <a:t>对对抗性示例的影响</a:t>
            </a:r>
            <a:r>
              <a:rPr lang="zh-CN" altLang="en-US" sz="2400">
                <a:solidFill>
                  <a:srgbClr val="C00000"/>
                </a:solidFill>
                <a:latin typeface="Arial" panose="020B0604020202020204" pitchFamily="34" charset="0"/>
                <a:ea typeface="SimHei" panose="02010609060101010101" pitchFamily="49" charset="-122"/>
                <a:cs typeface="Arial" panose="020B0604020202020204" pitchFamily="34" charset="0"/>
                <a:sym typeface="+mn-ea"/>
              </a:rPr>
              <a:t>相对更大</a:t>
            </a:r>
            <a:r>
              <a:rPr lang="zh-CN" altLang="en-US" sz="2400">
                <a:latin typeface="Arial" panose="020B0604020202020204" pitchFamily="34" charset="0"/>
                <a:ea typeface="SimHei" panose="02010609060101010101" pitchFamily="49" charset="-122"/>
                <a:cs typeface="Arial" panose="020B0604020202020204" pitchFamily="34" charset="0"/>
                <a:sym typeface="+mn-ea"/>
              </a:rPr>
              <a:t>，但是破坏率都不会达到100%</a:t>
            </a:r>
            <a:r>
              <a:rPr lang="en-US" altLang="zh-CN" sz="2400">
                <a:latin typeface="Arial" panose="020B0604020202020204" pitchFamily="34" charset="0"/>
                <a:ea typeface="SimHei" panose="02010609060101010101" pitchFamily="49" charset="-122"/>
                <a:cs typeface="Arial" panose="020B0604020202020204" pitchFamily="34" charset="0"/>
                <a:sym typeface="+mn-ea"/>
              </a:rPr>
              <a:t>;</a:t>
            </a:r>
            <a:endParaRPr lang="en-US" altLang="zh-CN" sz="2400" dirty="0">
              <a:latin typeface="Arial" panose="020B0604020202020204" pitchFamily="34" charset="0"/>
              <a:ea typeface="SimHei" panose="02010609060101010101" pitchFamily="49" charset="-122"/>
              <a:cs typeface="Arial" panose="020B0604020202020204" pitchFamily="34" charset="0"/>
              <a:sym typeface="+mn-ea"/>
            </a:endParaRPr>
          </a:p>
        </p:txBody>
      </p:sp>
      <p:pic>
        <p:nvPicPr>
          <p:cNvPr id="5" name="图片 4">
            <a:extLst>
              <a:ext uri="{FF2B5EF4-FFF2-40B4-BE49-F238E27FC236}">
                <a16:creationId xmlns:a16="http://schemas.microsoft.com/office/drawing/2014/main" id="{8C076C79-F863-B44E-BFD6-9AEAE44F7342}"/>
              </a:ext>
            </a:extLst>
          </p:cNvPr>
          <p:cNvPicPr>
            <a:picLocks noChangeAspect="1"/>
          </p:cNvPicPr>
          <p:nvPr/>
        </p:nvPicPr>
        <p:blipFill rotWithShape="1">
          <a:blip r:embed="rId2"/>
          <a:srcRect l="58288" t="63786" r="7950" b="12079"/>
          <a:stretch/>
        </p:blipFill>
        <p:spPr>
          <a:xfrm>
            <a:off x="193764" y="3430493"/>
            <a:ext cx="2412274" cy="1323703"/>
          </a:xfrm>
          <a:prstGeom prst="rect">
            <a:avLst/>
          </a:prstGeom>
        </p:spPr>
      </p:pic>
      <p:grpSp>
        <p:nvGrpSpPr>
          <p:cNvPr id="7" name="组合 6">
            <a:extLst>
              <a:ext uri="{FF2B5EF4-FFF2-40B4-BE49-F238E27FC236}">
                <a16:creationId xmlns:a16="http://schemas.microsoft.com/office/drawing/2014/main" id="{F66AA0EB-D96C-C549-AD27-C33141B3495B}"/>
              </a:ext>
            </a:extLst>
          </p:cNvPr>
          <p:cNvGrpSpPr/>
          <p:nvPr/>
        </p:nvGrpSpPr>
        <p:grpSpPr>
          <a:xfrm>
            <a:off x="447040" y="875311"/>
            <a:ext cx="10945948" cy="2716646"/>
            <a:chOff x="447040" y="838464"/>
            <a:chExt cx="10945948" cy="2716646"/>
          </a:xfrm>
        </p:grpSpPr>
        <p:pic>
          <p:nvPicPr>
            <p:cNvPr id="3" name="图片 2"/>
            <p:cNvPicPr>
              <a:picLocks noChangeAspect="1"/>
            </p:cNvPicPr>
            <p:nvPr/>
          </p:nvPicPr>
          <p:blipFill rotWithShape="1">
            <a:blip r:embed="rId2"/>
            <a:srcRect b="50468"/>
            <a:stretch/>
          </p:blipFill>
          <p:spPr>
            <a:xfrm>
              <a:off x="447040" y="838464"/>
              <a:ext cx="7145020" cy="2716646"/>
            </a:xfrm>
            <a:prstGeom prst="rect">
              <a:avLst/>
            </a:prstGeom>
          </p:spPr>
        </p:pic>
        <p:pic>
          <p:nvPicPr>
            <p:cNvPr id="6" name="图片 5">
              <a:extLst>
                <a:ext uri="{FF2B5EF4-FFF2-40B4-BE49-F238E27FC236}">
                  <a16:creationId xmlns:a16="http://schemas.microsoft.com/office/drawing/2014/main" id="{CC313714-5B44-424C-8246-DFE0A2A315A5}"/>
                </a:ext>
              </a:extLst>
            </p:cNvPr>
            <p:cNvPicPr>
              <a:picLocks noChangeAspect="1"/>
            </p:cNvPicPr>
            <p:nvPr/>
          </p:nvPicPr>
          <p:blipFill rotWithShape="1">
            <a:blip r:embed="rId2"/>
            <a:srcRect t="49532" r="49485" b="935"/>
            <a:stretch/>
          </p:blipFill>
          <p:spPr>
            <a:xfrm>
              <a:off x="7783648" y="838464"/>
              <a:ext cx="3609340" cy="2716646"/>
            </a:xfrm>
            <a:prstGeom prst="rect">
              <a:avLst/>
            </a:prstGeom>
          </p:spPr>
        </p:pic>
      </p:grpSp>
      <p:sp>
        <p:nvSpPr>
          <p:cNvPr id="8" name="文本框 7">
            <a:extLst>
              <a:ext uri="{FF2B5EF4-FFF2-40B4-BE49-F238E27FC236}">
                <a16:creationId xmlns:a16="http://schemas.microsoft.com/office/drawing/2014/main" id="{35522528-3D7B-3943-B70E-DC42DAFA9061}"/>
              </a:ext>
            </a:extLst>
          </p:cNvPr>
          <p:cNvSpPr txBox="1"/>
          <p:nvPr/>
        </p:nvSpPr>
        <p:spPr>
          <a:xfrm>
            <a:off x="248191" y="4754196"/>
            <a:ext cx="11264540" cy="1682577"/>
          </a:xfrm>
          <a:prstGeom prst="rect">
            <a:avLst/>
          </a:prstGeom>
          <a:noFill/>
        </p:spPr>
        <p:txBody>
          <a:bodyPr wrap="square" rtlCol="0" anchor="t">
            <a:spAutoFit/>
          </a:bodyPr>
          <a:lstStyle/>
          <a:p>
            <a:pPr marL="342900" indent="-342900" algn="just">
              <a:lnSpc>
                <a:spcPct val="150000"/>
              </a:lnSpc>
              <a:buFont typeface="Arial" panose="020B0604020202020204" pitchFamily="34" charset="0"/>
              <a:buChar char="•"/>
            </a:pPr>
            <a:r>
              <a:rPr lang="zh-CN" altLang="en-US" sz="2400">
                <a:latin typeface="Arial" panose="020B0604020202020204" pitchFamily="34" charset="0"/>
                <a:ea typeface="SimHei" panose="02010609060101010101" pitchFamily="49" charset="-122"/>
                <a:cs typeface="Arial" panose="020B0604020202020204" pitchFamily="34" charset="0"/>
                <a:sym typeface="+mn-ea"/>
              </a:rPr>
              <a:t>人工图像转换的破坏率</a:t>
            </a:r>
            <a:r>
              <a:rPr lang="en-US" altLang="zh-CN" sz="2400" dirty="0">
                <a:latin typeface="Arial" panose="020B0604020202020204" pitchFamily="34" charset="0"/>
                <a:ea typeface="SimHei" panose="02010609060101010101" pitchFamily="49" charset="-122"/>
                <a:cs typeface="Arial" panose="020B0604020202020204" pitchFamily="34" charset="0"/>
                <a:sym typeface="Roboto Regular"/>
              </a:rPr>
              <a:t>ILLCM&gt;BIM&gt;FM;</a:t>
            </a:r>
            <a:endParaRPr lang="en-US" altLang="zh-CN" sz="2400">
              <a:solidFill>
                <a:srgbClr val="C00000"/>
              </a:solidFill>
              <a:latin typeface="Arial" panose="020B0604020202020204" pitchFamily="34" charset="0"/>
              <a:ea typeface="SimHei" panose="02010609060101010101" pitchFamily="49" charset="-122"/>
              <a:cs typeface="Arial" panose="020B0604020202020204" pitchFamily="34" charset="0"/>
              <a:sym typeface="+mn-ea"/>
            </a:endParaRPr>
          </a:p>
          <a:p>
            <a:pPr marL="342900" indent="-342900" algn="just">
              <a:lnSpc>
                <a:spcPct val="150000"/>
              </a:lnSpc>
              <a:buFont typeface="Arial" panose="020B0604020202020204" pitchFamily="34" charset="0"/>
              <a:buChar char="•"/>
            </a:pPr>
            <a:r>
              <a:rPr kumimoji="1" lang="zh-CN" altLang="en-US" sz="2400">
                <a:solidFill>
                  <a:srgbClr val="C00000"/>
                </a:solidFill>
                <a:latin typeface="Arial" panose="020B0604020202020204" pitchFamily="34" charset="0"/>
                <a:ea typeface="SimHei" panose="02010609060101010101" pitchFamily="49" charset="-122"/>
                <a:cs typeface="Arial" panose="020B0604020202020204" pitchFamily="34" charset="0"/>
                <a:sym typeface="Roboto Regular"/>
              </a:rPr>
              <a:t>FM</a:t>
            </a:r>
            <a:r>
              <a:rPr kumimoji="1" lang="zh-CN" altLang="en-US" sz="2400">
                <a:latin typeface="Arial" panose="020B0604020202020204" pitchFamily="34" charset="0"/>
                <a:ea typeface="SimHei" panose="02010609060101010101" pitchFamily="49" charset="-122"/>
                <a:cs typeface="Arial" panose="020B0604020202020204" pitchFamily="34" charset="0"/>
                <a:sym typeface="Roboto Regular"/>
              </a:rPr>
              <a:t>生成的对抗样本</a:t>
            </a:r>
            <a:r>
              <a:rPr kumimoji="1" lang="zh-CN" altLang="en-US" sz="2400">
                <a:solidFill>
                  <a:srgbClr val="C00000"/>
                </a:solidFill>
                <a:latin typeface="Arial" panose="020B0604020202020204" pitchFamily="34" charset="0"/>
                <a:ea typeface="SimHei" panose="02010609060101010101" pitchFamily="49" charset="-122"/>
                <a:cs typeface="Arial" panose="020B0604020202020204" pitchFamily="34" charset="0"/>
                <a:sym typeface="Roboto Regular"/>
              </a:rPr>
              <a:t>鲁棒性最强</a:t>
            </a:r>
            <a:r>
              <a:rPr kumimoji="1" lang="zh-CN" altLang="en-US" sz="2400">
                <a:latin typeface="Arial" panose="020B0604020202020204" pitchFamily="34" charset="0"/>
                <a:ea typeface="SimHei" panose="02010609060101010101" pitchFamily="49" charset="-122"/>
                <a:cs typeface="Arial" panose="020B0604020202020204" pitchFamily="34" charset="0"/>
                <a:sym typeface="Roboto Regular"/>
              </a:rPr>
              <a:t>，</a:t>
            </a:r>
            <a:r>
              <a:rPr kumimoji="1" lang="zh-CN" altLang="en-US" sz="2400">
                <a:solidFill>
                  <a:srgbClr val="C00000"/>
                </a:solidFill>
                <a:latin typeface="Arial" panose="020B0604020202020204" pitchFamily="34" charset="0"/>
                <a:ea typeface="SimHei" panose="02010609060101010101" pitchFamily="49" charset="-122"/>
                <a:cs typeface="Arial" panose="020B0604020202020204" pitchFamily="34" charset="0"/>
                <a:sym typeface="Roboto Regular"/>
              </a:rPr>
              <a:t>ILLCM</a:t>
            </a:r>
            <a:r>
              <a:rPr kumimoji="1" lang="zh-CN" altLang="en-US" sz="2400">
                <a:latin typeface="Arial" panose="020B0604020202020204" pitchFamily="34" charset="0"/>
                <a:ea typeface="SimHei" panose="02010609060101010101" pitchFamily="49" charset="-122"/>
                <a:cs typeface="Arial" panose="020B0604020202020204" pitchFamily="34" charset="0"/>
                <a:sym typeface="Roboto Regular"/>
              </a:rPr>
              <a:t>生成的对抗样本</a:t>
            </a:r>
            <a:r>
              <a:rPr kumimoji="1" lang="zh-CN" altLang="en-US" sz="2400">
                <a:solidFill>
                  <a:srgbClr val="C00000"/>
                </a:solidFill>
                <a:latin typeface="Arial" panose="020B0604020202020204" pitchFamily="34" charset="0"/>
                <a:ea typeface="SimHei" panose="02010609060101010101" pitchFamily="49" charset="-122"/>
                <a:cs typeface="Arial" panose="020B0604020202020204" pitchFamily="34" charset="0"/>
                <a:sym typeface="Roboto Regular"/>
              </a:rPr>
              <a:t>鲁棒性最弱</a:t>
            </a:r>
            <a:r>
              <a:rPr kumimoji="1" lang="zh-CN" altLang="en-US" sz="2400">
                <a:latin typeface="Arial" panose="020B0604020202020204" pitchFamily="34" charset="0"/>
                <a:ea typeface="SimHei" panose="02010609060101010101" pitchFamily="49" charset="-122"/>
                <a:cs typeface="Arial" panose="020B0604020202020204" pitchFamily="34" charset="0"/>
                <a:sym typeface="Roboto Regular"/>
              </a:rPr>
              <a:t>。</a:t>
            </a:r>
            <a:endParaRPr kumimoji="1" lang="en-US" altLang="zh-CN" sz="2400">
              <a:latin typeface="Arial" panose="020B0604020202020204" pitchFamily="34" charset="0"/>
              <a:ea typeface="SimHei" panose="02010609060101010101" pitchFamily="49" charset="-122"/>
              <a:cs typeface="Arial" panose="020B0604020202020204" pitchFamily="34" charset="0"/>
              <a:sym typeface="Roboto Regular"/>
            </a:endParaRPr>
          </a:p>
          <a:p>
            <a:pPr marL="342900" indent="-342900" algn="just">
              <a:lnSpc>
                <a:spcPct val="150000"/>
              </a:lnSpc>
              <a:buFont typeface="Arial" panose="020B0604020202020204" pitchFamily="34" charset="0"/>
              <a:buChar char="•"/>
            </a:pPr>
            <a:r>
              <a:rPr kumimoji="1" lang="zh-CN" altLang="en-US" sz="2400">
                <a:latin typeface="Arial" panose="020B0604020202020204" pitchFamily="34" charset="0"/>
                <a:ea typeface="SimHei" panose="02010609060101010101" pitchFamily="49" charset="-122"/>
                <a:cs typeface="Arial" panose="020B0604020202020204" pitchFamily="34" charset="0"/>
                <a:sym typeface="Roboto Regular"/>
              </a:rPr>
              <a:t>变换对</a:t>
            </a:r>
            <a:r>
              <a:rPr kumimoji="1" lang="en-US" altLang="zh-CN" sz="2400">
                <a:latin typeface="Arial" panose="020B0604020202020204" pitchFamily="34" charset="0"/>
                <a:ea typeface="SimHei" panose="02010609060101010101" pitchFamily="49" charset="-122"/>
                <a:cs typeface="Arial" panose="020B0604020202020204" pitchFamily="34" charset="0"/>
                <a:sym typeface="Roboto Regular"/>
              </a:rPr>
              <a:t>Top-1</a:t>
            </a:r>
            <a:r>
              <a:rPr kumimoji="1" lang="zh-CN" altLang="en-US" sz="2400">
                <a:latin typeface="Arial" panose="020B0604020202020204" pitchFamily="34" charset="0"/>
                <a:ea typeface="SimHei" panose="02010609060101010101" pitchFamily="49" charset="-122"/>
                <a:cs typeface="Arial" panose="020B0604020202020204" pitchFamily="34" charset="0"/>
                <a:sym typeface="Roboto Regular"/>
              </a:rPr>
              <a:t>的破坏率大于对对应方法的</a:t>
            </a:r>
            <a:r>
              <a:rPr kumimoji="1" lang="en-US" altLang="zh-CN" sz="2400">
                <a:latin typeface="Arial" panose="020B0604020202020204" pitchFamily="34" charset="0"/>
                <a:ea typeface="SimHei" panose="02010609060101010101" pitchFamily="49" charset="-122"/>
                <a:cs typeface="Arial" panose="020B0604020202020204" pitchFamily="34" charset="0"/>
                <a:sym typeface="Roboto Regular"/>
              </a:rPr>
              <a:t>Top-5</a:t>
            </a:r>
            <a:r>
              <a:rPr kumimoji="1" lang="zh-CN" altLang="en-US" sz="2400">
                <a:latin typeface="Arial" panose="020B0604020202020204" pitchFamily="34" charset="0"/>
                <a:ea typeface="SimHei" panose="02010609060101010101" pitchFamily="49" charset="-122"/>
                <a:cs typeface="Arial" panose="020B0604020202020204" pitchFamily="34" charset="0"/>
                <a:sym typeface="Roboto Regular"/>
              </a:rPr>
              <a:t>的破坏率。</a:t>
            </a:r>
            <a:endParaRPr lang="zh-CN" altLang="en-US" sz="2400">
              <a:latin typeface="Arial" panose="020B0604020202020204" pitchFamily="34" charset="0"/>
              <a:ea typeface="SimHei" panose="02010609060101010101" pitchFamily="49" charset="-122"/>
              <a:cs typeface="Arial" panose="020B0604020202020204" pitchFamily="3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617952-9BE6-C54D-B4A1-88ED8E7A4B27}"/>
              </a:ext>
            </a:extLst>
          </p:cNvPr>
          <p:cNvSpPr>
            <a:spLocks noGrp="1"/>
          </p:cNvSpPr>
          <p:nvPr>
            <p:ph type="body" sz="quarter" idx="11"/>
          </p:nvPr>
        </p:nvSpPr>
        <p:spPr/>
        <p:txBody>
          <a:bodyPr/>
          <a:lstStyle/>
          <a:p>
            <a:r>
              <a:rPr kumimoji="1" lang="en-US" altLang="zh-CN"/>
              <a:t>01</a:t>
            </a:r>
            <a:endParaRPr kumimoji="1" lang="zh-CN" altLang="en-US"/>
          </a:p>
        </p:txBody>
      </p:sp>
      <p:sp>
        <p:nvSpPr>
          <p:cNvPr id="3" name="文本占位符 2">
            <a:extLst>
              <a:ext uri="{FF2B5EF4-FFF2-40B4-BE49-F238E27FC236}">
                <a16:creationId xmlns:a16="http://schemas.microsoft.com/office/drawing/2014/main" id="{668C2761-FBA8-124A-B504-6B205C1325C4}"/>
              </a:ext>
            </a:extLst>
          </p:cNvPr>
          <p:cNvSpPr>
            <a:spLocks noGrp="1"/>
          </p:cNvSpPr>
          <p:nvPr>
            <p:ph type="body" sz="quarter" idx="12"/>
          </p:nvPr>
        </p:nvSpPr>
        <p:spPr/>
        <p:txBody>
          <a:bodyPr/>
          <a:lstStyle/>
          <a:p>
            <a:r>
              <a:rPr kumimoji="1" lang="zh-CN" altLang="en-US"/>
              <a:t>背景引入</a:t>
            </a:r>
          </a:p>
        </p:txBody>
      </p:sp>
    </p:spTree>
    <p:extLst>
      <p:ext uri="{BB962C8B-B14F-4D97-AF65-F5344CB8AC3E}">
        <p14:creationId xmlns:p14="http://schemas.microsoft.com/office/powerpoint/2010/main" val="3834311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a:t>06</a:t>
            </a:r>
            <a:endParaRPr kumimoji="1" lang="zh-CN" altLang="en-US"/>
          </a:p>
        </p:txBody>
      </p:sp>
      <p:sp>
        <p:nvSpPr>
          <p:cNvPr id="3" name="文本占位符 2"/>
          <p:cNvSpPr>
            <a:spLocks noGrp="1"/>
          </p:cNvSpPr>
          <p:nvPr>
            <p:ph type="body" sz="quarter" idx="12"/>
          </p:nvPr>
        </p:nvSpPr>
        <p:spPr/>
        <p:txBody>
          <a:bodyPr/>
          <a:lstStyle/>
          <a:p>
            <a:r>
              <a:rPr kumimoji="1" lang="zh-CN" altLang="en-US"/>
              <a:t>结论与展望</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53936" y="135612"/>
            <a:ext cx="9377026" cy="544007"/>
          </a:xfrm>
        </p:spPr>
        <p:txBody>
          <a:bodyPr>
            <a:normAutofit/>
          </a:bodyPr>
          <a:lstStyle/>
          <a:p>
            <a:r>
              <a:rPr kumimoji="1" lang="zh-CN" altLang="en-US"/>
              <a:t>结论与展望</a:t>
            </a:r>
            <a:r>
              <a:rPr kumimoji="1" lang="en-US" altLang="zh-CN"/>
              <a:t>——</a:t>
            </a:r>
            <a:r>
              <a:rPr kumimoji="1" lang="zh-CN" altLang="en-US"/>
              <a:t>从文章本身来看</a:t>
            </a:r>
          </a:p>
        </p:txBody>
      </p:sp>
      <p:sp>
        <p:nvSpPr>
          <p:cNvPr id="13" name="文本框 12"/>
          <p:cNvSpPr txBox="1"/>
          <p:nvPr/>
        </p:nvSpPr>
        <p:spPr>
          <a:xfrm>
            <a:off x="245451" y="890215"/>
            <a:ext cx="11529647" cy="5572551"/>
          </a:xfrm>
          <a:prstGeom prst="rect">
            <a:avLst/>
          </a:prstGeom>
          <a:noFill/>
        </p:spPr>
        <p:txBody>
          <a:bodyPr wrap="square">
            <a:spAutoFit/>
          </a:bodyPr>
          <a:lstStyle/>
          <a:p>
            <a:pPr algn="just" defTabSz="411480" hangingPunct="0">
              <a:lnSpc>
                <a:spcPct val="150000"/>
              </a:lnSpc>
            </a:pPr>
            <a:r>
              <a:rPr lang="zh-CN" altLang="en-US" sz="2000" b="1" dirty="0">
                <a:latin typeface="Arial" panose="020B0604020202020204" pitchFamily="34" charset="0"/>
                <a:ea typeface="黑体" panose="02010609060101010101" pitchFamily="49" charset="-122"/>
                <a:cs typeface="Arial" panose="020B0604020202020204" pitchFamily="34" charset="0"/>
                <a:sym typeface="Roboto Regular"/>
              </a:rPr>
              <a:t>对抗样本生成方面</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a:t>
            </a:r>
            <a:endParaRPr lang="en-US" altLang="zh-CN" sz="2000" dirty="0">
              <a:latin typeface="Arial" panose="020B0604020202020204" pitchFamily="34" charset="0"/>
              <a:ea typeface="黑体" panose="02010609060101010101" pitchFamily="49" charset="-122"/>
              <a:cs typeface="Arial" panose="020B0604020202020204" pitchFamily="34" charset="0"/>
              <a:sym typeface="Roboto Regular"/>
            </a:endParaRPr>
          </a:p>
          <a:p>
            <a:pPr marL="342900" indent="-342900" algn="just" defTabSz="411480" hangingPunct="0">
              <a:lnSpc>
                <a:spcPct val="150000"/>
              </a:lnSpc>
              <a:buFont typeface="Arial" panose="020B0604020202020204" pitchFamily="34" charset="0"/>
              <a:buChar char="•"/>
            </a:pPr>
            <a:r>
              <a:rPr lang="zh-CN" altLang="en-US" sz="2000" b="1" dirty="0">
                <a:latin typeface="Arial" panose="020B0604020202020204" pitchFamily="34" charset="0"/>
                <a:ea typeface="黑体" panose="02010609060101010101" pitchFamily="49" charset="-122"/>
                <a:cs typeface="Arial" panose="020B0604020202020204" pitchFamily="34" charset="0"/>
                <a:sym typeface="Roboto Regular"/>
              </a:rPr>
              <a:t>结论：</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本文中的三种对抗样本生成算法的效果排序为</a:t>
            </a:r>
            <a:r>
              <a:rPr lang="en-US" altLang="zh-CN" sz="2000" dirty="0">
                <a:solidFill>
                  <a:srgbClr val="005493"/>
                </a:solidFill>
                <a:latin typeface="Arial" panose="020B0604020202020204" pitchFamily="34" charset="0"/>
                <a:ea typeface="黑体" panose="02010609060101010101" pitchFamily="49" charset="-122"/>
                <a:cs typeface="Arial" panose="020B0604020202020204" pitchFamily="34" charset="0"/>
                <a:sym typeface="Roboto Regular"/>
              </a:rPr>
              <a:t>ILLCM&gt;BIM&gt;FM</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，变换对算法的破坏率排序为</a:t>
            </a:r>
            <a:r>
              <a:rPr lang="en-US" altLang="zh-CN" sz="2000" dirty="0">
                <a:solidFill>
                  <a:srgbClr val="005493"/>
                </a:solidFill>
                <a:latin typeface="Arial" panose="020B0604020202020204" pitchFamily="34" charset="0"/>
                <a:ea typeface="黑体" panose="02010609060101010101" pitchFamily="49" charset="-122"/>
                <a:cs typeface="Arial" panose="020B0604020202020204" pitchFamily="34" charset="0"/>
                <a:sym typeface="Roboto Regular"/>
              </a:rPr>
              <a:t>ILLCM&gt;BIM&gt;FM</a:t>
            </a:r>
            <a:r>
              <a:rPr lang="en-US" altLang="zh-CN" sz="2000" dirty="0">
                <a:latin typeface="Arial" panose="020B0604020202020204" pitchFamily="34" charset="0"/>
                <a:ea typeface="黑体" panose="02010609060101010101" pitchFamily="49" charset="-122"/>
                <a:cs typeface="Arial" panose="020B0604020202020204" pitchFamily="34" charset="0"/>
                <a:sym typeface="Roboto Regular"/>
              </a:rPr>
              <a:t>.</a:t>
            </a:r>
          </a:p>
          <a:p>
            <a:pPr marL="342900" indent="-342900" algn="just" defTabSz="411480" hangingPunct="0">
              <a:lnSpc>
                <a:spcPct val="150000"/>
              </a:lnSpc>
              <a:buFont typeface="Arial" panose="020B0604020202020204" pitchFamily="34" charset="0"/>
              <a:buChar char="•"/>
            </a:pPr>
            <a:r>
              <a:rPr lang="zh-CN" altLang="en-US" sz="2000" b="1" dirty="0">
                <a:latin typeface="Arial" panose="020B0604020202020204" pitchFamily="34" charset="0"/>
                <a:ea typeface="黑体" panose="02010609060101010101" pitchFamily="49" charset="-122"/>
                <a:cs typeface="Arial" panose="020B0604020202020204" pitchFamily="34" charset="0"/>
                <a:sym typeface="Roboto Regular"/>
              </a:rPr>
              <a:t>展望：</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探索更多对抗样本生成算法的</a:t>
            </a:r>
            <a:r>
              <a:rPr lang="zh-CN" altLang="en-US" sz="2000" dirty="0">
                <a:solidFill>
                  <a:srgbClr val="C00000"/>
                </a:solidFill>
                <a:latin typeface="Arial" panose="020B0604020202020204" pitchFamily="34" charset="0"/>
                <a:ea typeface="黑体" panose="02010609060101010101" pitchFamily="49" charset="-122"/>
                <a:cs typeface="Arial" panose="020B0604020202020204" pitchFamily="34" charset="0"/>
                <a:sym typeface="Roboto Regular"/>
              </a:rPr>
              <a:t>抗变换能力</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，如</a:t>
            </a:r>
            <a:r>
              <a:rPr lang="en-US" altLang="zh-CN" sz="2000" dirty="0">
                <a:latin typeface="Arial" panose="020B0604020202020204" pitchFamily="34" charset="0"/>
                <a:ea typeface="黑体" panose="02010609060101010101" pitchFamily="49" charset="-122"/>
                <a:cs typeface="Arial" panose="020B0604020202020204" pitchFamily="34" charset="0"/>
                <a:sym typeface="Roboto Regular"/>
              </a:rPr>
              <a:t>deepfool</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a:t>
            </a:r>
            <a:r>
              <a:rPr lang="en-US" altLang="zh-CN" sz="2000" dirty="0">
                <a:latin typeface="Arial" panose="020B0604020202020204" pitchFamily="34" charset="0"/>
                <a:ea typeface="黑体" panose="02010609060101010101" pitchFamily="49" charset="-122"/>
                <a:cs typeface="Arial" panose="020B0604020202020204" pitchFamily="34" charset="0"/>
                <a:sym typeface="Roboto Regular"/>
              </a:rPr>
              <a:t>JSMA</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a:t>
            </a:r>
            <a:r>
              <a:rPr lang="en-US" altLang="zh-CN" sz="2000" dirty="0">
                <a:latin typeface="Arial" panose="020B0604020202020204" pitchFamily="34" charset="0"/>
                <a:ea typeface="黑体" panose="02010609060101010101" pitchFamily="49" charset="-122"/>
                <a:cs typeface="Arial" panose="020B0604020202020204" pitchFamily="34" charset="0"/>
                <a:sym typeface="Roboto Regular"/>
              </a:rPr>
              <a:t>ATN</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等新算法，或是考虑针对于其他领域的对抗样本受变换的影响。</a:t>
            </a:r>
          </a:p>
          <a:p>
            <a:pPr algn="just" defTabSz="411480" hangingPunct="0">
              <a:lnSpc>
                <a:spcPct val="150000"/>
              </a:lnSpc>
            </a:pPr>
            <a:r>
              <a:rPr lang="zh-CN" altLang="en-US" sz="2000" b="1" dirty="0">
                <a:latin typeface="Arial" panose="020B0604020202020204" pitchFamily="34" charset="0"/>
                <a:ea typeface="黑体" panose="02010609060101010101" pitchFamily="49" charset="-122"/>
                <a:cs typeface="Arial" panose="020B0604020202020204" pitchFamily="34" charset="0"/>
                <a:sym typeface="Roboto Regular"/>
              </a:rPr>
              <a:t>现实世界攻击方面：</a:t>
            </a:r>
            <a:endParaRPr lang="en-US" altLang="zh-CN" sz="2000" b="1" dirty="0">
              <a:latin typeface="Arial" panose="020B0604020202020204" pitchFamily="34" charset="0"/>
              <a:ea typeface="黑体" panose="02010609060101010101" pitchFamily="49" charset="-122"/>
              <a:cs typeface="Arial" panose="020B0604020202020204" pitchFamily="34" charset="0"/>
              <a:sym typeface="Roboto Regular"/>
            </a:endParaRPr>
          </a:p>
          <a:p>
            <a:pPr marL="342900" indent="-342900" algn="just" defTabSz="411480" hangingPunct="0">
              <a:lnSpc>
                <a:spcPct val="150000"/>
              </a:lnSpc>
              <a:buFont typeface="Arial" panose="020B0604020202020204" pitchFamily="34" charset="0"/>
              <a:buChar char="•"/>
            </a:pPr>
            <a:r>
              <a:rPr lang="zh-CN" altLang="en-US" sz="2000" b="1" dirty="0">
                <a:latin typeface="Arial" panose="020B0604020202020204" pitchFamily="34" charset="0"/>
                <a:ea typeface="黑体" panose="02010609060101010101" pitchFamily="49" charset="-122"/>
                <a:cs typeface="Arial" panose="020B0604020202020204" pitchFamily="34" charset="0"/>
                <a:sym typeface="Roboto Regular"/>
              </a:rPr>
              <a:t>结论：</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本文实验证明了在现实世界中的机器学习系统也可能受到对抗样本攻击。</a:t>
            </a:r>
            <a:r>
              <a:rPr lang="zh-CN" altLang="en-US" sz="2000" b="1" dirty="0">
                <a:latin typeface="Arial" panose="020B0604020202020204" pitchFamily="34" charset="0"/>
                <a:ea typeface="黑体" panose="02010609060101010101" pitchFamily="49" charset="-122"/>
                <a:cs typeface="Arial" panose="020B0604020202020204" pitchFamily="34" charset="0"/>
                <a:sym typeface="Roboto Regular"/>
              </a:rPr>
              <a:t> </a:t>
            </a:r>
            <a:endParaRPr lang="en-US" altLang="zh-CN" sz="2000" b="1" dirty="0">
              <a:latin typeface="Arial" panose="020B0604020202020204" pitchFamily="34" charset="0"/>
              <a:ea typeface="黑体" panose="02010609060101010101" pitchFamily="49" charset="-122"/>
              <a:cs typeface="Arial" panose="020B0604020202020204" pitchFamily="34" charset="0"/>
              <a:sym typeface="Roboto Regular"/>
            </a:endParaRPr>
          </a:p>
          <a:p>
            <a:pPr marL="342900" indent="-342900" algn="just" defTabSz="411480" hangingPunct="0">
              <a:lnSpc>
                <a:spcPct val="150000"/>
              </a:lnSpc>
              <a:buFont typeface="Arial" panose="020B0604020202020204" pitchFamily="34" charset="0"/>
              <a:buChar char="•"/>
            </a:pPr>
            <a:r>
              <a:rPr lang="zh-CN" altLang="en-US" sz="2000" b="1" dirty="0">
                <a:latin typeface="Arial" panose="020B0604020202020204" pitchFamily="34" charset="0"/>
                <a:ea typeface="黑体" panose="02010609060101010101" pitchFamily="49" charset="-122"/>
                <a:cs typeface="Arial" panose="020B0604020202020204" pitchFamily="34" charset="0"/>
                <a:sym typeface="Roboto Regular"/>
              </a:rPr>
              <a:t>展望：</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探索更多现实世界变换对对抗样本的影响，</a:t>
            </a:r>
            <a:r>
              <a:rPr lang="zh-CN" altLang="en-US" sz="2000" dirty="0">
                <a:solidFill>
                  <a:srgbClr val="C00000"/>
                </a:solidFill>
                <a:latin typeface="Arial" panose="020B0604020202020204" pitchFamily="34" charset="0"/>
                <a:ea typeface="黑体" panose="02010609060101010101" pitchFamily="49" charset="-122"/>
                <a:cs typeface="Arial" panose="020B0604020202020204" pitchFamily="34" charset="0"/>
                <a:sym typeface="Roboto Regular"/>
              </a:rPr>
              <a:t>量化变换对对抗样本扰动决策边界的程度</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，或是</a:t>
            </a:r>
            <a:r>
              <a:rPr lang="zh-CN" altLang="en-US" sz="2000" dirty="0">
                <a:solidFill>
                  <a:srgbClr val="C00000"/>
                </a:solidFill>
                <a:latin typeface="Arial" panose="020B0604020202020204" pitchFamily="34" charset="0"/>
                <a:ea typeface="黑体" panose="02010609060101010101" pitchFamily="49" charset="-122"/>
                <a:cs typeface="Arial" panose="020B0604020202020204" pitchFamily="34" charset="0"/>
                <a:sym typeface="Roboto Regular"/>
              </a:rPr>
              <a:t>考虑如何增强对抗样本的鲁棒性</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a:t>
            </a:r>
            <a:endParaRPr lang="en-US" altLang="zh-CN" sz="2000" dirty="0">
              <a:latin typeface="Arial" panose="020B0604020202020204" pitchFamily="34" charset="0"/>
              <a:ea typeface="黑体" panose="02010609060101010101" pitchFamily="49" charset="-122"/>
              <a:cs typeface="Arial" panose="020B0604020202020204" pitchFamily="34" charset="0"/>
              <a:sym typeface="Roboto Regular"/>
            </a:endParaRPr>
          </a:p>
          <a:p>
            <a:pPr algn="just" defTabSz="411480" hangingPunct="0">
              <a:lnSpc>
                <a:spcPct val="150000"/>
              </a:lnSpc>
            </a:pPr>
            <a:r>
              <a:rPr lang="zh-CN" altLang="en-US" sz="2000" b="1" dirty="0">
                <a:latin typeface="Arial" panose="020B0604020202020204" pitchFamily="34" charset="0"/>
                <a:ea typeface="黑体" panose="02010609060101010101" pitchFamily="49" charset="-122"/>
                <a:cs typeface="Arial" panose="020B0604020202020204" pitchFamily="34" charset="0"/>
                <a:sym typeface="Roboto Regular"/>
              </a:rPr>
              <a:t>迁移性研究方面：</a:t>
            </a:r>
            <a:endParaRPr lang="en-US" altLang="zh-CN" sz="2000" b="1" dirty="0">
              <a:latin typeface="Arial" panose="020B0604020202020204" pitchFamily="34" charset="0"/>
              <a:ea typeface="黑体" panose="02010609060101010101" pitchFamily="49" charset="-122"/>
              <a:cs typeface="Arial" panose="020B0604020202020204" pitchFamily="34" charset="0"/>
              <a:sym typeface="Roboto Regular"/>
            </a:endParaRPr>
          </a:p>
          <a:p>
            <a:pPr marL="342900" indent="-342900" algn="just" defTabSz="411480" hangingPunct="0">
              <a:lnSpc>
                <a:spcPct val="150000"/>
              </a:lnSpc>
              <a:buFont typeface="Arial" panose="020B0604020202020204" pitchFamily="34" charset="0"/>
              <a:buChar char="•"/>
            </a:pPr>
            <a:r>
              <a:rPr lang="zh-CN" altLang="en-US" sz="2000" b="1" dirty="0">
                <a:latin typeface="Arial" panose="020B0604020202020204" pitchFamily="34" charset="0"/>
                <a:ea typeface="黑体" panose="02010609060101010101" pitchFamily="49" charset="-122"/>
                <a:cs typeface="Arial" panose="020B0604020202020204" pitchFamily="34" charset="0"/>
                <a:sym typeface="Roboto Regular"/>
              </a:rPr>
              <a:t>结论：</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本文通过演示实验证明了针对一个模型生成的对抗样本也能对其他模型进行攻击。</a:t>
            </a:r>
            <a:endParaRPr lang="en-US" altLang="zh-CN" sz="2000" b="1" dirty="0">
              <a:latin typeface="Arial" panose="020B0604020202020204" pitchFamily="34" charset="0"/>
              <a:ea typeface="黑体" panose="02010609060101010101" pitchFamily="49" charset="-122"/>
              <a:cs typeface="Arial" panose="020B0604020202020204" pitchFamily="34" charset="0"/>
              <a:sym typeface="Roboto Regular"/>
            </a:endParaRPr>
          </a:p>
          <a:p>
            <a:pPr marL="342900" indent="-342900" algn="just" defTabSz="411480" hangingPunct="0">
              <a:lnSpc>
                <a:spcPct val="150000"/>
              </a:lnSpc>
              <a:buFont typeface="Arial" panose="020B0604020202020204" pitchFamily="34" charset="0"/>
              <a:buChar char="•"/>
            </a:pPr>
            <a:r>
              <a:rPr lang="zh-CN" altLang="en-US" sz="2000" b="1" dirty="0">
                <a:latin typeface="Arial" panose="020B0604020202020204" pitchFamily="34" charset="0"/>
                <a:ea typeface="黑体" panose="02010609060101010101" pitchFamily="49" charset="-122"/>
                <a:cs typeface="Arial" panose="020B0604020202020204" pitchFamily="34" charset="0"/>
                <a:sym typeface="Roboto Regular"/>
              </a:rPr>
              <a:t>展望：</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通过更多</a:t>
            </a:r>
            <a:r>
              <a:rPr lang="zh-CN" altLang="en-US" sz="2000" dirty="0">
                <a:solidFill>
                  <a:srgbClr val="C00000"/>
                </a:solidFill>
                <a:latin typeface="Arial" panose="020B0604020202020204" pitchFamily="34" charset="0"/>
                <a:ea typeface="黑体" panose="02010609060101010101" pitchFamily="49" charset="-122"/>
                <a:cs typeface="Arial" panose="020B0604020202020204" pitchFamily="34" charset="0"/>
                <a:sym typeface="Roboto Regular"/>
              </a:rPr>
              <a:t>定量</a:t>
            </a:r>
            <a:r>
              <a:rPr lang="zh-CN" altLang="en-US" sz="2000" dirty="0">
                <a:latin typeface="Arial" panose="020B0604020202020204" pitchFamily="34" charset="0"/>
                <a:ea typeface="黑体" panose="02010609060101010101" pitchFamily="49" charset="-122"/>
                <a:cs typeface="Arial" panose="020B0604020202020204" pitchFamily="34" charset="0"/>
                <a:sym typeface="Roboto Regular"/>
              </a:rPr>
              <a:t>实验研究现实世界中的对抗样本的迁移性，来实现对现实世界的黑盒攻击。</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53936" y="135612"/>
            <a:ext cx="9377026" cy="544007"/>
          </a:xfrm>
        </p:spPr>
        <p:txBody>
          <a:bodyPr>
            <a:normAutofit/>
          </a:bodyPr>
          <a:lstStyle/>
          <a:p>
            <a:r>
              <a:rPr kumimoji="1" lang="zh-CN" altLang="en-US"/>
              <a:t>结论与展望</a:t>
            </a:r>
            <a:r>
              <a:rPr kumimoji="1" lang="en-US" altLang="zh-CN"/>
              <a:t>——</a:t>
            </a:r>
            <a:r>
              <a:rPr kumimoji="1" lang="zh-CN" altLang="en-US"/>
              <a:t>从现今研究来看（</a:t>
            </a:r>
            <a:r>
              <a:rPr kumimoji="1" lang="en-US" altLang="zh-CN"/>
              <a:t>2019</a:t>
            </a:r>
            <a:r>
              <a:rPr kumimoji="1" lang="zh-CN" altLang="en-US"/>
              <a:t>至今）</a:t>
            </a:r>
          </a:p>
        </p:txBody>
      </p:sp>
      <p:sp>
        <p:nvSpPr>
          <p:cNvPr id="13" name="文本框 12"/>
          <p:cNvSpPr txBox="1"/>
          <p:nvPr/>
        </p:nvSpPr>
        <p:spPr>
          <a:xfrm>
            <a:off x="331176" y="904457"/>
            <a:ext cx="11529647" cy="3344570"/>
          </a:xfrm>
          <a:prstGeom prst="rect">
            <a:avLst/>
          </a:prstGeom>
          <a:noFill/>
        </p:spPr>
        <p:txBody>
          <a:bodyPr wrap="square">
            <a:spAutoFit/>
          </a:bodyPr>
          <a:lstStyle/>
          <a:p>
            <a:pPr algn="just" defTabSz="411480" hangingPunct="0">
              <a:lnSpc>
                <a:spcPct val="150000"/>
              </a:lnSpc>
            </a:pPr>
            <a:r>
              <a:rPr lang="zh-CN" altLang="en-US" sz="2400" b="1" dirty="0">
                <a:latin typeface="黑体" panose="02010609060101010101" pitchFamily="49" charset="-122"/>
                <a:ea typeface="黑体" panose="02010609060101010101" pitchFamily="49" charset="-122"/>
                <a:sym typeface="Roboto Regular"/>
              </a:rPr>
              <a:t>对抗样本生成方面</a:t>
            </a:r>
            <a:r>
              <a:rPr lang="zh-CN" altLang="en-US" sz="2400" dirty="0">
                <a:latin typeface="黑体" panose="02010609060101010101" pitchFamily="49" charset="-122"/>
                <a:ea typeface="黑体" panose="02010609060101010101" pitchFamily="49" charset="-122"/>
                <a:sym typeface="Roboto Regular"/>
              </a:rPr>
              <a:t>：</a:t>
            </a:r>
            <a:endParaRPr lang="en-US" altLang="zh-CN" sz="2400" dirty="0">
              <a:latin typeface="黑体" panose="02010609060101010101" pitchFamily="49" charset="-122"/>
              <a:ea typeface="黑体" panose="02010609060101010101" pitchFamily="49" charset="-122"/>
              <a:sym typeface="Roboto Regular"/>
            </a:endParaRPr>
          </a:p>
          <a:p>
            <a:pPr marL="457200" indent="-457200" algn="just" defTabSz="411480" hangingPunct="0">
              <a:lnSpc>
                <a:spcPct val="150000"/>
              </a:lnSpc>
              <a:buFont typeface="+mj-lt"/>
              <a:buAutoNum type="arabicPeriod"/>
            </a:pPr>
            <a:r>
              <a:rPr lang="zh-CN" altLang="en-US" sz="2400" dirty="0">
                <a:latin typeface="黑体" panose="02010609060101010101" pitchFamily="49" charset="-122"/>
                <a:ea typeface="黑体" panose="02010609060101010101" pitchFamily="49" charset="-122"/>
                <a:sym typeface="+mn-ea"/>
              </a:rPr>
              <a:t>针对于特定算法</a:t>
            </a:r>
            <a:r>
              <a:rPr lang="en-US" altLang="zh-CN" sz="2400" dirty="0">
                <a:latin typeface="黑体" panose="02010609060101010101" pitchFamily="49" charset="-122"/>
                <a:ea typeface="黑体" panose="02010609060101010101" pitchFamily="49" charset="-122"/>
                <a:sym typeface="+mn-ea"/>
              </a:rPr>
              <a:t>[1]</a:t>
            </a:r>
            <a:r>
              <a:rPr lang="zh-CN" altLang="en-US" sz="2400" dirty="0">
                <a:latin typeface="黑体" panose="02010609060101010101" pitchFamily="49" charset="-122"/>
                <a:ea typeface="黑体" panose="02010609060101010101" pitchFamily="49" charset="-122"/>
                <a:sym typeface="+mn-ea"/>
              </a:rPr>
              <a:t>或网络结构</a:t>
            </a:r>
            <a:r>
              <a:rPr lang="en-US" altLang="zh-CN" sz="2400" dirty="0">
                <a:latin typeface="黑体" panose="02010609060101010101" pitchFamily="49" charset="-122"/>
                <a:ea typeface="黑体" panose="02010609060101010101" pitchFamily="49" charset="-122"/>
                <a:sym typeface="+mn-ea"/>
              </a:rPr>
              <a:t>[2]</a:t>
            </a:r>
            <a:r>
              <a:rPr lang="zh-CN" altLang="en-US" sz="2400" dirty="0">
                <a:latin typeface="黑体" panose="02010609060101010101" pitchFamily="49" charset="-122"/>
                <a:ea typeface="黑体" panose="02010609060101010101" pitchFamily="49" charset="-122"/>
                <a:sym typeface="+mn-ea"/>
              </a:rPr>
              <a:t>，利用其</a:t>
            </a:r>
            <a:r>
              <a:rPr lang="zh-CN" altLang="en-US" sz="2400" dirty="0">
                <a:solidFill>
                  <a:srgbClr val="C00000"/>
                </a:solidFill>
                <a:latin typeface="黑体" panose="02010609060101010101" pitchFamily="49" charset="-122"/>
                <a:ea typeface="黑体" panose="02010609060101010101" pitchFamily="49" charset="-122"/>
                <a:sym typeface="+mn-ea"/>
              </a:rPr>
              <a:t>脆弱性</a:t>
            </a:r>
            <a:r>
              <a:rPr lang="zh-CN" altLang="en-US" sz="2400" dirty="0">
                <a:latin typeface="黑体" panose="02010609060101010101" pitchFamily="49" charset="-122"/>
                <a:ea typeface="黑体" panose="02010609060101010101" pitchFamily="49" charset="-122"/>
                <a:sym typeface="+mn-ea"/>
              </a:rPr>
              <a:t>去进行对抗攻击。 </a:t>
            </a:r>
            <a:endParaRPr lang="en-US" altLang="zh-CN" sz="2400" dirty="0">
              <a:latin typeface="黑体" panose="02010609060101010101" pitchFamily="49" charset="-122"/>
              <a:ea typeface="黑体" panose="02010609060101010101" pitchFamily="49" charset="-122"/>
              <a:sym typeface="+mn-ea"/>
            </a:endParaRPr>
          </a:p>
          <a:p>
            <a:pPr marL="457200" indent="-457200" algn="just" defTabSz="411480" hangingPunct="0">
              <a:lnSpc>
                <a:spcPct val="150000"/>
              </a:lnSpc>
              <a:buFont typeface="+mj-lt"/>
              <a:buAutoNum type="arabicPeriod"/>
            </a:pPr>
            <a:r>
              <a:rPr lang="zh-CN" altLang="en-US" sz="2400" dirty="0">
                <a:latin typeface="黑体" panose="02010609060101010101" pitchFamily="49" charset="-122"/>
                <a:ea typeface="黑体" panose="02010609060101010101" pitchFamily="49" charset="-122"/>
                <a:sym typeface="+mn-ea"/>
              </a:rPr>
              <a:t>降低黑盒攻击成本，</a:t>
            </a:r>
            <a:r>
              <a:rPr lang="zh-CN" altLang="en-US" sz="2400" dirty="0">
                <a:solidFill>
                  <a:srgbClr val="C00000"/>
                </a:solidFill>
                <a:latin typeface="黑体" panose="02010609060101010101" pitchFamily="49" charset="-122"/>
                <a:ea typeface="黑体" panose="02010609060101010101" pitchFamily="49" charset="-122"/>
                <a:sym typeface="+mn-ea"/>
              </a:rPr>
              <a:t>提高攻击性价比</a:t>
            </a:r>
            <a:r>
              <a:rPr lang="en-US" altLang="zh-CN" sz="2400" dirty="0">
                <a:latin typeface="黑体" panose="02010609060101010101" pitchFamily="49" charset="-122"/>
                <a:ea typeface="黑体" panose="02010609060101010101" pitchFamily="49" charset="-122"/>
                <a:sym typeface="+mn-ea"/>
              </a:rPr>
              <a:t>[3]</a:t>
            </a:r>
            <a:r>
              <a:rPr lang="zh-CN" altLang="en-US" sz="2400" dirty="0">
                <a:latin typeface="黑体" panose="02010609060101010101" pitchFamily="49" charset="-122"/>
                <a:ea typeface="黑体" panose="02010609060101010101" pitchFamily="49" charset="-122"/>
                <a:sym typeface="+mn-ea"/>
              </a:rPr>
              <a:t>。2020年提出的一种新的黑盒攻击方案可以实现</a:t>
            </a:r>
            <a:r>
              <a:rPr lang="zh-CN" altLang="en-US" sz="2400" dirty="0">
                <a:solidFill>
                  <a:srgbClr val="C00000"/>
                </a:solidFill>
                <a:latin typeface="黑体" panose="02010609060101010101" pitchFamily="49" charset="-122"/>
                <a:ea typeface="黑体" panose="02010609060101010101" pitchFamily="49" charset="-122"/>
                <a:sym typeface="+mn-ea"/>
              </a:rPr>
              <a:t>低访问高成功率</a:t>
            </a:r>
            <a:r>
              <a:rPr lang="zh-CN" altLang="en-US" sz="2400" dirty="0">
                <a:latin typeface="黑体" panose="02010609060101010101" pitchFamily="49" charset="-122"/>
                <a:ea typeface="黑体" panose="02010609060101010101" pitchFamily="49" charset="-122"/>
                <a:sym typeface="+mn-ea"/>
              </a:rPr>
              <a:t>的对抗样本生成。</a:t>
            </a:r>
            <a:endParaRPr lang="en-US" altLang="zh-CN" sz="2400" dirty="0">
              <a:latin typeface="黑体" panose="02010609060101010101" pitchFamily="49" charset="-122"/>
              <a:ea typeface="黑体" panose="02010609060101010101" pitchFamily="49" charset="-122"/>
              <a:sym typeface="+mn-ea"/>
            </a:endParaRPr>
          </a:p>
          <a:p>
            <a:pPr marL="457200" indent="-457200" algn="just" defTabSz="411480" hangingPunct="0">
              <a:lnSpc>
                <a:spcPct val="150000"/>
              </a:lnSpc>
              <a:buFont typeface="+mj-lt"/>
              <a:buAutoNum type="arabicPeriod"/>
            </a:pPr>
            <a:r>
              <a:rPr lang="zh-CN" altLang="en-US" sz="2400" dirty="0">
                <a:latin typeface="黑体" panose="02010609060101010101" pitchFamily="49" charset="-122"/>
                <a:ea typeface="黑体" panose="02010609060101010101" pitchFamily="49" charset="-122"/>
                <a:sym typeface="+mn-ea"/>
              </a:rPr>
              <a:t>通过算法提升对抗样本有效性。针对现实攻击，2019年提出</a:t>
            </a:r>
            <a:r>
              <a:rPr lang="en-US" altLang="zh-CN" sz="2400" dirty="0">
                <a:latin typeface="黑体" panose="02010609060101010101" pitchFamily="49" charset="-122"/>
                <a:ea typeface="黑体" panose="02010609060101010101" pitchFamily="49" charset="-122"/>
                <a:sym typeface="+mn-ea"/>
              </a:rPr>
              <a:t>[4]</a:t>
            </a:r>
            <a:r>
              <a:rPr lang="zh-CN" altLang="en-US" sz="2400" dirty="0">
                <a:latin typeface="黑体" panose="02010609060101010101" pitchFamily="49" charset="-122"/>
                <a:ea typeface="黑体" panose="02010609060101010101" pitchFamily="49" charset="-122"/>
                <a:sym typeface="+mn-ea"/>
              </a:rPr>
              <a:t>通过转换网络模拟数字到现实世界的转换过程可以增强对抗样本的鲁棒性。</a:t>
            </a:r>
            <a:endParaRPr lang="zh-CN" altLang="en-US" sz="2400">
              <a:latin typeface="Arial" panose="020B0604020202020204" pitchFamily="34" charset="0"/>
              <a:ea typeface="宋体" panose="02010600030101010101" pitchFamily="2" charset="-122"/>
            </a:endParaRPr>
          </a:p>
        </p:txBody>
      </p:sp>
      <p:sp>
        <p:nvSpPr>
          <p:cNvPr id="5" name="文本框 4">
            <a:extLst>
              <a:ext uri="{FF2B5EF4-FFF2-40B4-BE49-F238E27FC236}">
                <a16:creationId xmlns:a16="http://schemas.microsoft.com/office/drawing/2014/main" id="{7768772C-A77E-1B48-B5EE-3E974A089DE7}"/>
              </a:ext>
            </a:extLst>
          </p:cNvPr>
          <p:cNvSpPr txBox="1"/>
          <p:nvPr/>
        </p:nvSpPr>
        <p:spPr>
          <a:xfrm>
            <a:off x="165462" y="4658330"/>
            <a:ext cx="11695361" cy="1815882"/>
          </a:xfrm>
          <a:prstGeom prst="rect">
            <a:avLst/>
          </a:prstGeom>
          <a:noFill/>
        </p:spPr>
        <p:txBody>
          <a:bodyPr wrap="square">
            <a:spAutoFit/>
          </a:bodyPr>
          <a:lstStyle/>
          <a:p>
            <a:pPr algn="just"/>
            <a:r>
              <a:rPr kumimoji="1" lang="en-US" altLang="zh-CN" sz="1600">
                <a:latin typeface="Times New Roman" panose="02020603050405020304" pitchFamily="18" charset="0"/>
                <a:cs typeface="Times New Roman" panose="02020603050405020304" pitchFamily="18" charset="0"/>
              </a:rPr>
              <a:t>[1]</a:t>
            </a:r>
            <a:r>
              <a:rPr kumimoji="1" lang="zh-CN" altLang="en-US" sz="1600">
                <a:latin typeface="Times New Roman" panose="02020603050405020304" pitchFamily="18" charset="0"/>
                <a:cs typeface="Times New Roman" panose="02020603050405020304" pitchFamily="18" charset="0"/>
              </a:rPr>
              <a:t>Li J, Ji S, Du T, et al. Textbugger: Generating adversarial text against real-world applications[J]. arXiv preprint arXiv:1812.05271, 2018.</a:t>
            </a:r>
          </a:p>
          <a:p>
            <a:pPr algn="just"/>
            <a:r>
              <a:rPr kumimoji="1" lang="en-US" altLang="zh-CN" sz="1600">
                <a:latin typeface="Times New Roman" panose="02020603050405020304" pitchFamily="18" charset="0"/>
                <a:cs typeface="Times New Roman" panose="02020603050405020304" pitchFamily="18" charset="0"/>
              </a:rPr>
              <a:t>[2]Co K T, Muñoz-González L, de Maupeou S, et al. Procedural noise adversarial examples for black-box attacks on deep convolutional networks[C]//Proceedings of the 2019 ACM SIGSAC conference on computer and communications security. 2019: 275-289. </a:t>
            </a:r>
          </a:p>
          <a:p>
            <a:pPr algn="just"/>
            <a:r>
              <a:rPr kumimoji="1" lang="en-US" altLang="zh-CN" sz="1600">
                <a:latin typeface="Times New Roman" panose="02020603050405020304" pitchFamily="18" charset="0"/>
                <a:cs typeface="Times New Roman" panose="02020603050405020304" pitchFamily="18" charset="0"/>
              </a:rPr>
              <a:t>[3]Suya F, Chi J, Evans D, et al. Hybrid batch attacks: Finding black-box adversarial examples with limited queries[C]//29th {USENIX} Security Symposium ({USENIX} Security 20). 2020: 1327-1344.</a:t>
            </a:r>
          </a:p>
          <a:p>
            <a:pPr algn="just"/>
            <a:r>
              <a:rPr kumimoji="1" lang="en-US" altLang="zh-CN" sz="1600">
                <a:latin typeface="Times New Roman" panose="02020603050405020304" pitchFamily="18" charset="0"/>
                <a:cs typeface="Times New Roman" panose="02020603050405020304" pitchFamily="18" charset="0"/>
              </a:rPr>
              <a:t>[4]Jan, Steve TK, et al. "Connecting the digital and physical world: Improving the robustness of adversarial attacks." Proceedings of the AAAI Conference on Artificial Intelligence. Vol. 33. No. 01. 2019.</a:t>
            </a:r>
          </a:p>
        </p:txBody>
      </p:sp>
      <p:cxnSp>
        <p:nvCxnSpPr>
          <p:cNvPr id="6" name="直线连接符 5">
            <a:extLst>
              <a:ext uri="{FF2B5EF4-FFF2-40B4-BE49-F238E27FC236}">
                <a16:creationId xmlns:a16="http://schemas.microsoft.com/office/drawing/2014/main" id="{3CD8C828-2669-6F42-80FB-7E1A27E35026}"/>
              </a:ext>
            </a:extLst>
          </p:cNvPr>
          <p:cNvCxnSpPr/>
          <p:nvPr/>
        </p:nvCxnSpPr>
        <p:spPr>
          <a:xfrm>
            <a:off x="165462" y="4589417"/>
            <a:ext cx="5930537"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53936" y="135612"/>
            <a:ext cx="9377026" cy="544007"/>
          </a:xfrm>
        </p:spPr>
        <p:txBody>
          <a:bodyPr>
            <a:normAutofit/>
          </a:bodyPr>
          <a:lstStyle/>
          <a:p>
            <a:r>
              <a:rPr kumimoji="1" lang="zh-CN" altLang="en-US"/>
              <a:t>结论与展望</a:t>
            </a:r>
            <a:r>
              <a:rPr kumimoji="1" lang="en-US" altLang="zh-CN"/>
              <a:t>——</a:t>
            </a:r>
            <a:r>
              <a:rPr kumimoji="1" lang="zh-CN" altLang="en-US"/>
              <a:t>从现今研究来看</a:t>
            </a:r>
            <a:r>
              <a:rPr kumimoji="1" lang="zh-CN" altLang="en-US">
                <a:sym typeface="+mn-ea"/>
              </a:rPr>
              <a:t>（</a:t>
            </a:r>
            <a:r>
              <a:rPr kumimoji="1" lang="en-US" altLang="zh-CN">
                <a:sym typeface="+mn-ea"/>
              </a:rPr>
              <a:t>2019</a:t>
            </a:r>
            <a:r>
              <a:rPr kumimoji="1" lang="zh-CN" altLang="en-US">
                <a:sym typeface="+mn-ea"/>
              </a:rPr>
              <a:t>至今）</a:t>
            </a:r>
            <a:endParaRPr kumimoji="1" lang="zh-CN" altLang="en-US"/>
          </a:p>
          <a:p>
            <a:endParaRPr kumimoji="1" lang="zh-CN" altLang="en-US"/>
          </a:p>
        </p:txBody>
      </p:sp>
      <p:sp>
        <p:nvSpPr>
          <p:cNvPr id="13" name="文本框 12"/>
          <p:cNvSpPr txBox="1"/>
          <p:nvPr/>
        </p:nvSpPr>
        <p:spPr>
          <a:xfrm>
            <a:off x="211147" y="1222318"/>
            <a:ext cx="11603990" cy="2221762"/>
          </a:xfrm>
          <a:prstGeom prst="rect">
            <a:avLst/>
          </a:prstGeom>
          <a:noFill/>
        </p:spPr>
        <p:txBody>
          <a:bodyPr wrap="square">
            <a:spAutoFit/>
          </a:bodyPr>
          <a:lstStyle/>
          <a:p>
            <a:pPr algn="just" defTabSz="411480" hangingPunct="0">
              <a:lnSpc>
                <a:spcPct val="150000"/>
              </a:lnSpc>
            </a:pPr>
            <a:r>
              <a:rPr lang="zh-CN" altLang="en-US" sz="2400" b="1" dirty="0">
                <a:latin typeface="黑体" panose="02010609060101010101" pitchFamily="49" charset="-122"/>
                <a:ea typeface="黑体" panose="02010609060101010101" pitchFamily="49" charset="-122"/>
                <a:sym typeface="Roboto Regular"/>
              </a:rPr>
              <a:t>对抗样本防御方面</a:t>
            </a:r>
            <a:r>
              <a:rPr lang="zh-CN" altLang="en-US" sz="2400" dirty="0">
                <a:latin typeface="黑体" panose="02010609060101010101" pitchFamily="49" charset="-122"/>
                <a:ea typeface="黑体" panose="02010609060101010101" pitchFamily="49" charset="-122"/>
                <a:sym typeface="Roboto Regular"/>
              </a:rPr>
              <a:t>：</a:t>
            </a:r>
            <a:endParaRPr lang="en-US" altLang="zh-CN" sz="2400" dirty="0">
              <a:latin typeface="黑体" panose="02010609060101010101" pitchFamily="49" charset="-122"/>
              <a:ea typeface="黑体" panose="02010609060101010101" pitchFamily="49" charset="-122"/>
              <a:sym typeface="Roboto Regular"/>
            </a:endParaRPr>
          </a:p>
          <a:p>
            <a:pPr algn="just" defTabSz="411480" hangingPunct="0">
              <a:lnSpc>
                <a:spcPct val="150000"/>
              </a:lnSpc>
            </a:pPr>
            <a:r>
              <a:rPr lang="en-US" altLang="zh-CN" sz="2400" dirty="0">
                <a:latin typeface="黑体" panose="02010609060101010101" pitchFamily="49" charset="-122"/>
                <a:ea typeface="黑体" panose="02010609060101010101" pitchFamily="49" charset="-122"/>
                <a:sym typeface="Roboto Regular"/>
              </a:rPr>
              <a:t>	</a:t>
            </a:r>
            <a:r>
              <a:rPr lang="zh-CN" altLang="en-US" sz="2400" dirty="0">
                <a:latin typeface="黑体" panose="02010609060101010101" pitchFamily="49" charset="-122"/>
                <a:ea typeface="黑体" panose="02010609060101010101" pitchFamily="49" charset="-122"/>
                <a:sym typeface="Roboto Regular"/>
              </a:rPr>
              <a:t>一般防御手段包括预过滤、正则化、对抗训练、再蒸馏、选择拒绝、分类簇优化等，研究方向可以</a:t>
            </a:r>
            <a:r>
              <a:rPr lang="zh-CN" altLang="en-US" sz="2400" dirty="0">
                <a:solidFill>
                  <a:srgbClr val="C00000"/>
                </a:solidFill>
                <a:latin typeface="黑体" panose="02010609060101010101" pitchFamily="49" charset="-122"/>
                <a:ea typeface="黑体" panose="02010609060101010101" pitchFamily="49" charset="-122"/>
                <a:sym typeface="Roboto Regular"/>
              </a:rPr>
              <a:t>针对特定对抗样本生成算法提出防御手段</a:t>
            </a:r>
            <a:r>
              <a:rPr lang="en-US" altLang="zh-CN" sz="2400" dirty="0">
                <a:latin typeface="黑体" panose="02010609060101010101" pitchFamily="49" charset="-122"/>
                <a:ea typeface="黑体" panose="02010609060101010101" pitchFamily="49" charset="-122"/>
                <a:sym typeface="Roboto Regular"/>
              </a:rPr>
              <a:t>[5]</a:t>
            </a:r>
            <a:r>
              <a:rPr lang="zh-CN" altLang="en-US" sz="2400" dirty="0">
                <a:latin typeface="黑体" panose="02010609060101010101" pitchFamily="49" charset="-122"/>
                <a:ea typeface="黑体" panose="02010609060101010101" pitchFamily="49" charset="-122"/>
                <a:sym typeface="Roboto Regular"/>
              </a:rPr>
              <a:t>；也可</a:t>
            </a:r>
            <a:r>
              <a:rPr lang="zh-CN" altLang="en-US" sz="2400" dirty="0">
                <a:solidFill>
                  <a:srgbClr val="C00000"/>
                </a:solidFill>
                <a:latin typeface="黑体" panose="02010609060101010101" pitchFamily="49" charset="-122"/>
                <a:ea typeface="黑体" panose="02010609060101010101" pitchFamily="49" charset="-122"/>
                <a:sym typeface="Roboto Regular"/>
              </a:rPr>
              <a:t>从对抗样本性质着手提出一般化的防御手段</a:t>
            </a:r>
            <a:r>
              <a:rPr lang="zh-CN" altLang="en-US" sz="2400" dirty="0">
                <a:latin typeface="黑体" panose="02010609060101010101" pitchFamily="49" charset="-122"/>
                <a:ea typeface="黑体" panose="02010609060101010101" pitchFamily="49" charset="-122"/>
                <a:sym typeface="Roboto Regular"/>
              </a:rPr>
              <a:t>，比如检测对抗样本</a:t>
            </a:r>
            <a:r>
              <a:rPr lang="en-US" altLang="zh-CN" sz="2400" dirty="0">
                <a:latin typeface="黑体" panose="02010609060101010101" pitchFamily="49" charset="-122"/>
                <a:ea typeface="黑体" panose="02010609060101010101" pitchFamily="49" charset="-122"/>
                <a:sym typeface="Roboto Regular"/>
              </a:rPr>
              <a:t>[6]</a:t>
            </a:r>
            <a:r>
              <a:rPr lang="zh-CN" altLang="en-US" sz="2400" dirty="0">
                <a:latin typeface="黑体" panose="02010609060101010101" pitchFamily="49" charset="-122"/>
                <a:ea typeface="黑体" panose="02010609060101010101" pitchFamily="49" charset="-122"/>
                <a:sym typeface="Roboto Regular"/>
              </a:rPr>
              <a:t>、证书防御</a:t>
            </a:r>
            <a:r>
              <a:rPr lang="en-US" altLang="zh-CN" sz="2400" dirty="0">
                <a:latin typeface="黑体" panose="02010609060101010101" pitchFamily="49" charset="-122"/>
                <a:ea typeface="黑体" panose="02010609060101010101" pitchFamily="49" charset="-122"/>
                <a:sym typeface="Roboto Regular"/>
              </a:rPr>
              <a:t>[7]</a:t>
            </a:r>
            <a:r>
              <a:rPr lang="zh-CN" altLang="zh-CN" sz="2400" dirty="0">
                <a:latin typeface="黑体" panose="02010609060101010101" pitchFamily="49" charset="-122"/>
                <a:ea typeface="黑体" panose="02010609060101010101" pitchFamily="49" charset="-122"/>
                <a:sym typeface="Roboto Regular"/>
              </a:rPr>
              <a:t>等</a:t>
            </a:r>
            <a:r>
              <a:rPr lang="zh-CN" altLang="en-US" sz="2400" dirty="0">
                <a:latin typeface="黑体" panose="02010609060101010101" pitchFamily="49" charset="-122"/>
                <a:ea typeface="黑体" panose="02010609060101010101" pitchFamily="49" charset="-122"/>
                <a:sym typeface="Roboto Regular"/>
              </a:rPr>
              <a:t>。</a:t>
            </a:r>
          </a:p>
        </p:txBody>
      </p:sp>
      <p:sp>
        <p:nvSpPr>
          <p:cNvPr id="4" name="文本框 3">
            <a:extLst>
              <a:ext uri="{FF2B5EF4-FFF2-40B4-BE49-F238E27FC236}">
                <a16:creationId xmlns:a16="http://schemas.microsoft.com/office/drawing/2014/main" id="{0E46B612-F0F1-4945-9270-9EE4689017BC}"/>
              </a:ext>
            </a:extLst>
          </p:cNvPr>
          <p:cNvSpPr txBox="1"/>
          <p:nvPr/>
        </p:nvSpPr>
        <p:spPr>
          <a:xfrm>
            <a:off x="165462" y="4658330"/>
            <a:ext cx="11695361" cy="1569660"/>
          </a:xfrm>
          <a:prstGeom prst="rect">
            <a:avLst/>
          </a:prstGeom>
          <a:noFill/>
        </p:spPr>
        <p:txBody>
          <a:bodyPr wrap="square">
            <a:spAutoFit/>
          </a:bodyPr>
          <a:lstStyle/>
          <a:p>
            <a:pPr algn="just"/>
            <a:r>
              <a:rPr kumimoji="1" lang="en-US" altLang="zh-CN" sz="1600">
                <a:latin typeface="Times New Roman" panose="02020603050405020304" pitchFamily="18" charset="0"/>
                <a:cs typeface="Times New Roman" panose="02020603050405020304" pitchFamily="18" charset="0"/>
              </a:rPr>
              <a:t>[5]Li J, Du T, Ji S, et al. Textshield: Robust text classification based on multimodal embedding and neural machine translation[C]//29th {USENIX} Security Symposium ({USENIX} Security 20). 2020: 1381-1398.</a:t>
            </a:r>
          </a:p>
          <a:p>
            <a:pPr algn="just"/>
            <a:r>
              <a:rPr kumimoji="1" lang="en-US" altLang="zh-CN" sz="1600">
                <a:latin typeface="Times New Roman" panose="02020603050405020304" pitchFamily="18" charset="0"/>
                <a:cs typeface="Times New Roman" panose="02020603050405020304" pitchFamily="18" charset="0"/>
              </a:rPr>
              <a:t>[6]Ma S, Liu Y. Nic: Detecting adversarial samples with neural network invariant checking[C]//Proceedings of the 26th Network and Distributed System Security Symposium (NDSS 2019). 2019. </a:t>
            </a:r>
          </a:p>
          <a:p>
            <a:pPr algn="just"/>
            <a:r>
              <a:rPr kumimoji="1" lang="en-US" altLang="zh-CN" sz="1600">
                <a:latin typeface="Times New Roman" panose="02020603050405020304" pitchFamily="18" charset="0"/>
                <a:cs typeface="Times New Roman" panose="02020603050405020304" pitchFamily="18" charset="0"/>
              </a:rPr>
              <a:t>[7]Lecuyer M, Atlidakis V, Geambasu R, et al. Certified robustness to adversarial examples with differential privacy[C]//2019 IEEE Symposium on Security and Privacy (SP). IEEE, 2019: 656-672.</a:t>
            </a:r>
          </a:p>
        </p:txBody>
      </p:sp>
      <p:cxnSp>
        <p:nvCxnSpPr>
          <p:cNvPr id="5" name="直线连接符 4">
            <a:extLst>
              <a:ext uri="{FF2B5EF4-FFF2-40B4-BE49-F238E27FC236}">
                <a16:creationId xmlns:a16="http://schemas.microsoft.com/office/drawing/2014/main" id="{505AE45A-6740-0B46-9AC2-2BD791A5DC01}"/>
              </a:ext>
            </a:extLst>
          </p:cNvPr>
          <p:cNvCxnSpPr/>
          <p:nvPr/>
        </p:nvCxnSpPr>
        <p:spPr>
          <a:xfrm>
            <a:off x="165462" y="4589417"/>
            <a:ext cx="5930537"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53936" y="135612"/>
            <a:ext cx="9377026" cy="544007"/>
          </a:xfrm>
        </p:spPr>
        <p:txBody>
          <a:bodyPr>
            <a:normAutofit/>
          </a:bodyPr>
          <a:lstStyle/>
          <a:p>
            <a:r>
              <a:rPr kumimoji="1" lang="zh-CN" altLang="en-US"/>
              <a:t>结论与展望</a:t>
            </a:r>
            <a:r>
              <a:rPr kumimoji="1" lang="en-US" altLang="zh-CN"/>
              <a:t>——</a:t>
            </a:r>
            <a:r>
              <a:rPr kumimoji="1" lang="zh-CN" altLang="en-US"/>
              <a:t>从现今研究来看</a:t>
            </a:r>
            <a:r>
              <a:rPr kumimoji="1" lang="zh-CN" altLang="en-US">
                <a:sym typeface="+mn-ea"/>
              </a:rPr>
              <a:t>（</a:t>
            </a:r>
            <a:r>
              <a:rPr kumimoji="1" lang="en-US" altLang="zh-CN">
                <a:sym typeface="+mn-ea"/>
              </a:rPr>
              <a:t>2019</a:t>
            </a:r>
            <a:r>
              <a:rPr kumimoji="1" lang="zh-CN" altLang="en-US">
                <a:sym typeface="+mn-ea"/>
              </a:rPr>
              <a:t>至今）</a:t>
            </a:r>
            <a:endParaRPr kumimoji="1" lang="zh-CN" altLang="en-US"/>
          </a:p>
          <a:p>
            <a:endParaRPr kumimoji="1" lang="zh-CN" altLang="en-US"/>
          </a:p>
        </p:txBody>
      </p:sp>
      <p:sp>
        <p:nvSpPr>
          <p:cNvPr id="13" name="文本框 12"/>
          <p:cNvSpPr txBox="1"/>
          <p:nvPr/>
        </p:nvSpPr>
        <p:spPr>
          <a:xfrm>
            <a:off x="211147" y="1130572"/>
            <a:ext cx="11603990" cy="2790572"/>
          </a:xfrm>
          <a:prstGeom prst="rect">
            <a:avLst/>
          </a:prstGeom>
          <a:noFill/>
        </p:spPr>
        <p:txBody>
          <a:bodyPr wrap="square">
            <a:spAutoFit/>
          </a:bodyPr>
          <a:lstStyle/>
          <a:p>
            <a:pPr algn="just" defTabSz="411480" hangingPunct="0">
              <a:lnSpc>
                <a:spcPct val="150000"/>
              </a:lnSpc>
            </a:pPr>
            <a:r>
              <a:rPr lang="zh-CN" altLang="en-US" sz="2400" b="1" dirty="0">
                <a:latin typeface="黑体" panose="02010609060101010101" pitchFamily="49" charset="-122"/>
                <a:ea typeface="黑体" panose="02010609060101010101" pitchFamily="49" charset="-122"/>
                <a:sym typeface="Roboto Regular"/>
              </a:rPr>
              <a:t>对抗样本特性研究方面：</a:t>
            </a:r>
            <a:endParaRPr lang="en-US" altLang="zh-CN" sz="2400" b="1" dirty="0">
              <a:latin typeface="黑体" panose="02010609060101010101" pitchFamily="49" charset="-122"/>
              <a:ea typeface="黑体" panose="02010609060101010101" pitchFamily="49" charset="-122"/>
              <a:sym typeface="Roboto Regular"/>
            </a:endParaRPr>
          </a:p>
          <a:p>
            <a:pPr marL="457200" indent="-457200" algn="just" defTabSz="411480" hangingPunct="0">
              <a:lnSpc>
                <a:spcPct val="150000"/>
              </a:lnSpc>
              <a:buFont typeface="+mj-lt"/>
              <a:buAutoNum type="arabicPeriod"/>
            </a:pPr>
            <a:r>
              <a:rPr lang="zh-CN" altLang="en-US" sz="2400" dirty="0">
                <a:latin typeface="黑体" panose="02010609060101010101" pitchFamily="49" charset="-122"/>
                <a:ea typeface="黑体" panose="02010609060101010101" pitchFamily="49" charset="-122"/>
                <a:sym typeface="Roboto Regular"/>
              </a:rPr>
              <a:t>利用</a:t>
            </a:r>
            <a:r>
              <a:rPr lang="zh-CN" altLang="en-US" sz="2400" dirty="0">
                <a:latin typeface="黑体" panose="02010609060101010101" pitchFamily="49" charset="-122"/>
                <a:ea typeface="黑体" panose="02010609060101010101" pitchFamily="49" charset="-122"/>
                <a:sym typeface="+mn-ea"/>
              </a:rPr>
              <a:t>对抗样本</a:t>
            </a:r>
            <a:r>
              <a:rPr lang="zh-CN" altLang="en-US" sz="2400" dirty="0">
                <a:solidFill>
                  <a:srgbClr val="C00000"/>
                </a:solidFill>
                <a:latin typeface="黑体" panose="02010609060101010101" pitchFamily="49" charset="-122"/>
                <a:ea typeface="黑体" panose="02010609060101010101" pitchFamily="49" charset="-122"/>
                <a:sym typeface="+mn-ea"/>
              </a:rPr>
              <a:t>实现其他目的</a:t>
            </a:r>
            <a:r>
              <a:rPr lang="zh-CN" altLang="en-US" sz="2400" dirty="0">
                <a:latin typeface="黑体" panose="02010609060101010101" pitchFamily="49" charset="-122"/>
                <a:ea typeface="黑体" panose="02010609060101010101" pitchFamily="49" charset="-122"/>
                <a:sym typeface="+mn-ea"/>
              </a:rPr>
              <a:t>，比如利用对抗样本去防御成员推理攻击</a:t>
            </a:r>
            <a:r>
              <a:rPr lang="en-US" altLang="zh-CN" sz="2400" dirty="0">
                <a:latin typeface="黑体" panose="02010609060101010101" pitchFamily="49" charset="-122"/>
                <a:ea typeface="黑体" panose="02010609060101010101" pitchFamily="49" charset="-122"/>
                <a:sym typeface="+mn-ea"/>
              </a:rPr>
              <a:t>[8]</a:t>
            </a:r>
            <a:r>
              <a:rPr lang="zh-CN" altLang="en-US" sz="2400" dirty="0">
                <a:latin typeface="黑体" panose="02010609060101010101" pitchFamily="49" charset="-122"/>
                <a:ea typeface="黑体" panose="02010609060101010101" pitchFamily="49" charset="-122"/>
                <a:sym typeface="+mn-ea"/>
              </a:rPr>
              <a:t>。 </a:t>
            </a:r>
            <a:endParaRPr lang="en-US" altLang="zh-CN" sz="2400" dirty="0">
              <a:latin typeface="黑体" panose="02010609060101010101" pitchFamily="49" charset="-122"/>
              <a:ea typeface="黑体" panose="02010609060101010101" pitchFamily="49" charset="-122"/>
              <a:sym typeface="+mn-ea"/>
            </a:endParaRPr>
          </a:p>
          <a:p>
            <a:pPr marL="457200" indent="-457200" algn="just" defTabSz="411480" hangingPunct="0">
              <a:lnSpc>
                <a:spcPct val="150000"/>
              </a:lnSpc>
              <a:buFont typeface="+mj-lt"/>
              <a:buAutoNum type="arabicPeriod"/>
            </a:pPr>
            <a:r>
              <a:rPr lang="zh-CN" altLang="en-US" sz="2400" dirty="0">
                <a:latin typeface="黑体" panose="02010609060101010101" pitchFamily="49" charset="-122"/>
                <a:ea typeface="黑体" panose="02010609060101010101" pitchFamily="49" charset="-122"/>
                <a:sym typeface="+mn-ea"/>
              </a:rPr>
              <a:t>研究对抗样本</a:t>
            </a:r>
            <a:r>
              <a:rPr lang="zh-CN" altLang="en-US" sz="2400" dirty="0">
                <a:solidFill>
                  <a:srgbClr val="C00000"/>
                </a:solidFill>
                <a:latin typeface="黑体" panose="02010609060101010101" pitchFamily="49" charset="-122"/>
                <a:ea typeface="黑体" panose="02010609060101010101" pitchFamily="49" charset="-122"/>
                <a:sym typeface="+mn-ea"/>
              </a:rPr>
              <a:t>与其他领域的交互</a:t>
            </a:r>
            <a:r>
              <a:rPr lang="zh-CN" altLang="en-US" sz="2400" dirty="0">
                <a:latin typeface="黑体" panose="02010609060101010101" pitchFamily="49" charset="-122"/>
                <a:ea typeface="黑体" panose="02010609060101010101" pitchFamily="49" charset="-122"/>
                <a:sym typeface="+mn-ea"/>
              </a:rPr>
              <a:t>，比如对抗样本和投毒攻击联合优化</a:t>
            </a:r>
            <a:r>
              <a:rPr lang="en-US" altLang="zh-CN" sz="2400" dirty="0">
                <a:latin typeface="黑体" panose="02010609060101010101" pitchFamily="49" charset="-122"/>
                <a:ea typeface="黑体" panose="02010609060101010101" pitchFamily="49" charset="-122"/>
                <a:sym typeface="+mn-ea"/>
              </a:rPr>
              <a:t>[9]</a:t>
            </a:r>
            <a:r>
              <a:rPr lang="zh-CN" altLang="en-US" sz="2400" dirty="0">
                <a:latin typeface="黑体" panose="02010609060101010101" pitchFamily="49" charset="-122"/>
                <a:ea typeface="黑体" panose="02010609060101010101" pitchFamily="49" charset="-122"/>
                <a:sym typeface="+mn-ea"/>
              </a:rPr>
              <a:t>。</a:t>
            </a:r>
            <a:endParaRPr lang="en-US" altLang="zh-CN" sz="2400" dirty="0">
              <a:latin typeface="黑体" panose="02010609060101010101" pitchFamily="49" charset="-122"/>
              <a:ea typeface="黑体" panose="02010609060101010101" pitchFamily="49" charset="-122"/>
              <a:sym typeface="+mn-ea"/>
            </a:endParaRPr>
          </a:p>
          <a:p>
            <a:pPr marL="457200" indent="-457200" algn="just" defTabSz="411480" hangingPunct="0">
              <a:lnSpc>
                <a:spcPct val="150000"/>
              </a:lnSpc>
              <a:buFont typeface="+mj-lt"/>
              <a:buAutoNum type="arabicPeriod"/>
            </a:pPr>
            <a:r>
              <a:rPr lang="zh-CN" altLang="en-US" sz="2400" dirty="0">
                <a:latin typeface="黑体" panose="02010609060101010101" pitchFamily="49" charset="-122"/>
                <a:ea typeface="黑体" panose="02010609060101010101" pitchFamily="49" charset="-122"/>
                <a:sym typeface="+mn-ea"/>
              </a:rPr>
              <a:t>对对抗样本</a:t>
            </a:r>
            <a:r>
              <a:rPr lang="zh-CN" altLang="en-US" sz="2400" dirty="0">
                <a:solidFill>
                  <a:srgbClr val="C00000"/>
                </a:solidFill>
                <a:latin typeface="黑体" panose="02010609060101010101" pitchFamily="49" charset="-122"/>
                <a:ea typeface="黑体" panose="02010609060101010101" pitchFamily="49" charset="-122"/>
                <a:sym typeface="+mn-ea"/>
              </a:rPr>
              <a:t>本身性质的研究，提高可解释性</a:t>
            </a:r>
            <a:r>
              <a:rPr lang="zh-CN" altLang="en-US" sz="2400" dirty="0">
                <a:latin typeface="黑体" panose="02010609060101010101" pitchFamily="49" charset="-122"/>
                <a:ea typeface="黑体" panose="02010609060101010101" pitchFamily="49" charset="-122"/>
                <a:sym typeface="+mn-ea"/>
              </a:rPr>
              <a:t>，比如对对抗样本的迁移性进行指标量化</a:t>
            </a:r>
            <a:r>
              <a:rPr lang="en-US" altLang="zh-CN" sz="2400" dirty="0">
                <a:latin typeface="黑体" panose="02010609060101010101" pitchFamily="49" charset="-122"/>
                <a:ea typeface="黑体" panose="02010609060101010101" pitchFamily="49" charset="-122"/>
                <a:sym typeface="+mn-ea"/>
              </a:rPr>
              <a:t>[10]</a:t>
            </a:r>
            <a:r>
              <a:rPr lang="zh-CN" altLang="en-US" sz="2400" dirty="0">
                <a:latin typeface="黑体" panose="02010609060101010101" pitchFamily="49" charset="-122"/>
                <a:ea typeface="黑体" panose="02010609060101010101" pitchFamily="49" charset="-122"/>
                <a:sym typeface="+mn-ea"/>
              </a:rPr>
              <a:t>。</a:t>
            </a:r>
            <a:endParaRPr lang="zh-CN" altLang="en-US" sz="2400">
              <a:latin typeface="Arial" panose="020B0604020202020204" pitchFamily="34" charset="0"/>
              <a:ea typeface="宋体" panose="02010600030101010101" pitchFamily="2" charset="-122"/>
            </a:endParaRPr>
          </a:p>
        </p:txBody>
      </p:sp>
      <p:sp>
        <p:nvSpPr>
          <p:cNvPr id="5" name="文本框 4">
            <a:extLst>
              <a:ext uri="{FF2B5EF4-FFF2-40B4-BE49-F238E27FC236}">
                <a16:creationId xmlns:a16="http://schemas.microsoft.com/office/drawing/2014/main" id="{977447B9-1DF6-E642-9C06-6EA9E373C637}"/>
              </a:ext>
            </a:extLst>
          </p:cNvPr>
          <p:cNvSpPr txBox="1"/>
          <p:nvPr/>
        </p:nvSpPr>
        <p:spPr>
          <a:xfrm>
            <a:off x="165462" y="4658330"/>
            <a:ext cx="11695361" cy="1569660"/>
          </a:xfrm>
          <a:prstGeom prst="rect">
            <a:avLst/>
          </a:prstGeom>
          <a:noFill/>
        </p:spPr>
        <p:txBody>
          <a:bodyPr wrap="square">
            <a:spAutoFit/>
          </a:bodyPr>
          <a:lstStyle/>
          <a:p>
            <a:pPr algn="just"/>
            <a:r>
              <a:rPr kumimoji="1" lang="en-US" altLang="zh-CN" sz="1600">
                <a:latin typeface="Times New Roman" panose="02020603050405020304" pitchFamily="18" charset="0"/>
                <a:cs typeface="Times New Roman" panose="02020603050405020304" pitchFamily="18" charset="0"/>
              </a:rPr>
              <a:t>[8]Jia J, Salem A, Backes M, et al. Memguard: Defending against black-box membership inference attacks via adversarial examples[C]//Proceedings of the 2019 ACM SIGSAC conference on computer and communications security. 2019: 259-274.</a:t>
            </a:r>
          </a:p>
          <a:p>
            <a:pPr algn="just"/>
            <a:r>
              <a:rPr kumimoji="1" lang="en-US" altLang="zh-CN" sz="1600">
                <a:latin typeface="Times New Roman" panose="02020603050405020304" pitchFamily="18" charset="0"/>
                <a:cs typeface="Times New Roman" panose="02020603050405020304" pitchFamily="18" charset="0"/>
              </a:rPr>
              <a:t>[9]Pang R, Shen H, Zhang X, et al. A tale of evil twins: Adversarial inputs versus poisoned models[C]//Proceedings of the 2020 ACM SIGSAC Conference on Computer and Communications Security. 2020: 85-99.</a:t>
            </a:r>
          </a:p>
          <a:p>
            <a:pPr algn="just"/>
            <a:r>
              <a:rPr kumimoji="1" lang="en-US" altLang="zh-CN" sz="1600">
                <a:latin typeface="Times New Roman" panose="02020603050405020304" pitchFamily="18" charset="0"/>
                <a:cs typeface="Times New Roman" panose="02020603050405020304" pitchFamily="18" charset="0"/>
              </a:rPr>
              <a:t>[10]Demontis A, Melis M, Pintor M, et al. Why do adversarial attacks transfer? explaining transferability of evasion and poisoning attacks[C]//28th {USENIX} Security Symposium ({USENIX} Security 19). 2019: 321-338.</a:t>
            </a:r>
          </a:p>
        </p:txBody>
      </p:sp>
      <p:cxnSp>
        <p:nvCxnSpPr>
          <p:cNvPr id="6" name="直线连接符 5">
            <a:extLst>
              <a:ext uri="{FF2B5EF4-FFF2-40B4-BE49-F238E27FC236}">
                <a16:creationId xmlns:a16="http://schemas.microsoft.com/office/drawing/2014/main" id="{1B3924AD-C0B5-E242-AB48-45DEF3374312}"/>
              </a:ext>
            </a:extLst>
          </p:cNvPr>
          <p:cNvCxnSpPr/>
          <p:nvPr/>
        </p:nvCxnSpPr>
        <p:spPr>
          <a:xfrm>
            <a:off x="165462" y="4589417"/>
            <a:ext cx="593053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191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p:txBody>
          <a:bodyPr>
            <a:normAutofit/>
          </a:bodyPr>
          <a:lstStyle/>
          <a:p>
            <a:r>
              <a:rPr kumimoji="1" lang="zh-CN" altLang="en-US"/>
              <a:t>背景引入</a:t>
            </a:r>
            <a:r>
              <a:rPr kumimoji="1" lang="en-US" altLang="zh-CN"/>
              <a:t>——</a:t>
            </a:r>
            <a:r>
              <a:rPr kumimoji="1" lang="zh-CN" altLang="en-US"/>
              <a:t>对抗样本</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1F76EDF-0233-A84F-B071-FC96E67A6490}"/>
                  </a:ext>
                </a:extLst>
              </p:cNvPr>
              <p:cNvSpPr txBox="1"/>
              <p:nvPr/>
            </p:nvSpPr>
            <p:spPr>
              <a:xfrm>
                <a:off x="346599" y="845329"/>
                <a:ext cx="11498799" cy="2221762"/>
              </a:xfrm>
              <a:prstGeom prst="rect">
                <a:avLst/>
              </a:prstGeom>
              <a:noFill/>
            </p:spPr>
            <p:txBody>
              <a:bodyPr wrap="square" rtlCol="0">
                <a:spAutoFit/>
              </a:bodyPr>
              <a:lstStyle/>
              <a:p>
                <a:pPr algn="just">
                  <a:lnSpc>
                    <a:spcPct val="150000"/>
                  </a:lnSpc>
                </a:pPr>
                <a:r>
                  <a:rPr lang="zh-CN" altLang="en-US" sz="2400" b="1" dirty="0">
                    <a:latin typeface="SimHei" panose="02010609060101010101" pitchFamily="49" charset="-122"/>
                    <a:ea typeface="SimHei" panose="02010609060101010101" pitchFamily="49" charset="-122"/>
                  </a:rPr>
                  <a:t>对抗样本</a:t>
                </a:r>
                <a:r>
                  <a:rPr lang="zh-CN" altLang="en-US" sz="2400" dirty="0">
                    <a:latin typeface="SimHei" panose="02010609060101010101" pitchFamily="49" charset="-122"/>
                    <a:ea typeface="SimHei" panose="02010609060101010101" pitchFamily="49" charset="-122"/>
                  </a:rPr>
                  <a:t>：在一个已有正确分类的样本上添加一些人眼无法察觉的</a:t>
                </a:r>
                <a:r>
                  <a:rPr lang="zh-CN" altLang="en-US" sz="2400" dirty="0">
                    <a:solidFill>
                      <a:srgbClr val="C00000"/>
                    </a:solidFill>
                    <a:latin typeface="SimHei" panose="02010609060101010101" pitchFamily="49" charset="-122"/>
                    <a:ea typeface="SimHei" panose="02010609060101010101" pitchFamily="49" charset="-122"/>
                  </a:rPr>
                  <a:t>细微扰动</a:t>
                </a:r>
                <a:r>
                  <a:rPr lang="zh-CN" altLang="en-US" sz="2400" dirty="0">
                    <a:latin typeface="SimHei" panose="02010609060101010101" pitchFamily="49" charset="-122"/>
                    <a:ea typeface="SimHei" panose="02010609060101010101" pitchFamily="49" charset="-122"/>
                  </a:rPr>
                  <a:t>，导致模型以高置信度给出一个</a:t>
                </a:r>
                <a:r>
                  <a:rPr lang="zh-CN" altLang="en-US" sz="2400" dirty="0">
                    <a:solidFill>
                      <a:srgbClr val="C00000"/>
                    </a:solidFill>
                    <a:latin typeface="SimHei" panose="02010609060101010101" pitchFamily="49" charset="-122"/>
                    <a:ea typeface="SimHei" panose="02010609060101010101" pitchFamily="49" charset="-122"/>
                  </a:rPr>
                  <a:t>错误的分类输出</a:t>
                </a:r>
                <a:r>
                  <a:rPr lang="zh-CN" altLang="en-US" sz="2400" dirty="0">
                    <a:latin typeface="SimHei" panose="02010609060101010101" pitchFamily="49" charset="-122"/>
                    <a:ea typeface="SimHei" panose="02010609060101010101" pitchFamily="49" charset="-122"/>
                  </a:rPr>
                  <a:t>。即对原始样本</a:t>
                </a:r>
                <a14:m>
                  <m:oMath xmlns:m="http://schemas.openxmlformats.org/officeDocument/2006/math">
                    <m:r>
                      <a:rPr lang="en-US" altLang="zh-CN" sz="2400" dirty="0">
                        <a:latin typeface="Cambria Math" panose="02040503050406030204" pitchFamily="18" charset="0"/>
                        <a:ea typeface="SimHei" panose="02010609060101010101" pitchFamily="49" charset="-122"/>
                      </a:rPr>
                      <m:t> </m:t>
                    </m:r>
                    <m:r>
                      <a:rPr lang="en-US" altLang="zh-CN" sz="2400" i="1" dirty="0">
                        <a:latin typeface="Cambria Math" panose="02040503050406030204" pitchFamily="18" charset="0"/>
                        <a:ea typeface="SimHei" panose="02010609060101010101" pitchFamily="49" charset="-122"/>
                      </a:rPr>
                      <m:t>𝐶</m:t>
                    </m:r>
                    <m:r>
                      <a:rPr lang="en-US" altLang="zh-CN" sz="2400" i="1" dirty="0">
                        <a:latin typeface="Cambria Math" panose="02040503050406030204" pitchFamily="18" charset="0"/>
                        <a:ea typeface="SimHei" panose="02010609060101010101" pitchFamily="49" charset="-122"/>
                      </a:rPr>
                      <m:t> </m:t>
                    </m:r>
                  </m:oMath>
                </a14:m>
                <a:r>
                  <a:rPr lang="zh-CN" altLang="en-US" sz="2400" dirty="0">
                    <a:latin typeface="SimHei" panose="02010609060101010101" pitchFamily="49" charset="-122"/>
                    <a:ea typeface="SimHei" panose="02010609060101010101" pitchFamily="49" charset="-122"/>
                  </a:rPr>
                  <a:t>有 </a:t>
                </a:r>
                <a14:m>
                  <m:oMath xmlns:m="http://schemas.openxmlformats.org/officeDocument/2006/math">
                    <m:r>
                      <a:rPr lang="en-US" altLang="zh-CN" sz="2400" i="1" dirty="0">
                        <a:latin typeface="Cambria Math" panose="02040503050406030204" pitchFamily="18" charset="0"/>
                        <a:ea typeface="SimHei" panose="02010609060101010101" pitchFamily="49" charset="-122"/>
                      </a:rPr>
                      <m:t>𝑀</m:t>
                    </m:r>
                    <m:d>
                      <m:dPr>
                        <m:ctrlPr>
                          <a:rPr lang="en-US" altLang="zh-CN" sz="2400" i="1" dirty="0">
                            <a:latin typeface="Cambria Math" panose="02040503050406030204" pitchFamily="18" charset="0"/>
                            <a:ea typeface="SimHei" panose="02010609060101010101" pitchFamily="49" charset="-122"/>
                          </a:rPr>
                        </m:ctrlPr>
                      </m:dPr>
                      <m:e>
                        <m:r>
                          <a:rPr lang="en-US" altLang="zh-CN" sz="2400" i="1" dirty="0">
                            <a:latin typeface="Cambria Math" panose="02040503050406030204" pitchFamily="18" charset="0"/>
                            <a:ea typeface="SimHei" panose="02010609060101010101" pitchFamily="49" charset="-122"/>
                          </a:rPr>
                          <m:t>𝐶</m:t>
                        </m:r>
                      </m:e>
                    </m:d>
                    <m:r>
                      <a:rPr lang="en-US" altLang="zh-CN" sz="2400" i="1" dirty="0">
                        <a:latin typeface="Cambria Math" panose="02040503050406030204" pitchFamily="18" charset="0"/>
                        <a:ea typeface="SimHei" panose="02010609060101010101" pitchFamily="49" charset="-122"/>
                      </a:rPr>
                      <m:t>=</m:t>
                    </m:r>
                    <m:sSub>
                      <m:sSubPr>
                        <m:ctrlPr>
                          <a:rPr lang="en-US" altLang="zh-CN" sz="2400" i="1" dirty="0">
                            <a:latin typeface="Cambria Math" panose="02040503050406030204" pitchFamily="18" charset="0"/>
                            <a:ea typeface="SimHei" panose="02010609060101010101" pitchFamily="49" charset="-122"/>
                          </a:rPr>
                        </m:ctrlPr>
                      </m:sSubPr>
                      <m:e>
                        <m:r>
                          <a:rPr lang="en-US" altLang="zh-CN" sz="2400" i="1" dirty="0">
                            <a:latin typeface="Cambria Math" panose="02040503050406030204" pitchFamily="18" charset="0"/>
                            <a:ea typeface="SimHei" panose="02010609060101010101" pitchFamily="49" charset="-122"/>
                          </a:rPr>
                          <m:t>𝑦</m:t>
                        </m:r>
                      </m:e>
                      <m:sub>
                        <m:r>
                          <a:rPr lang="en-US" altLang="zh-CN" sz="2400" i="1" dirty="0">
                            <a:latin typeface="Cambria Math" panose="02040503050406030204" pitchFamily="18" charset="0"/>
                            <a:ea typeface="SimHei" panose="02010609060101010101" pitchFamily="49" charset="-122"/>
                          </a:rPr>
                          <m:t>𝑡𝑟𝑢𝑒</m:t>
                        </m:r>
                      </m:sub>
                    </m:sSub>
                  </m:oMath>
                </a14:m>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对抗样本 </a:t>
                </a:r>
                <a14:m>
                  <m:oMath xmlns:m="http://schemas.openxmlformats.org/officeDocument/2006/math">
                    <m:r>
                      <a:rPr lang="en-US" altLang="zh-CN" sz="2400" i="1" dirty="0">
                        <a:latin typeface="Cambria Math" panose="02040503050406030204" pitchFamily="18" charset="0"/>
                        <a:ea typeface="SimHei" panose="02010609060101010101" pitchFamily="49" charset="-122"/>
                      </a:rPr>
                      <m:t>𝐴</m:t>
                    </m:r>
                  </m:oMath>
                </a14:m>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有 </a:t>
                </a:r>
                <a14:m>
                  <m:oMath xmlns:m="http://schemas.openxmlformats.org/officeDocument/2006/math">
                    <m:r>
                      <a:rPr lang="en-US" altLang="zh-CN" sz="2400" i="1" dirty="0">
                        <a:latin typeface="Cambria Math" panose="02040503050406030204" pitchFamily="18" charset="0"/>
                        <a:ea typeface="SimHei" panose="02010609060101010101" pitchFamily="49" charset="-122"/>
                      </a:rPr>
                      <m:t>𝑀</m:t>
                    </m:r>
                    <m:d>
                      <m:dPr>
                        <m:ctrlPr>
                          <a:rPr lang="en-US" altLang="zh-CN" sz="2400" i="1" dirty="0">
                            <a:latin typeface="Cambria Math" panose="02040503050406030204" pitchFamily="18" charset="0"/>
                            <a:ea typeface="SimHei" panose="02010609060101010101" pitchFamily="49" charset="-122"/>
                          </a:rPr>
                        </m:ctrlPr>
                      </m:dPr>
                      <m:e>
                        <m:r>
                          <a:rPr lang="en-US" altLang="zh-CN" sz="2400" i="1" dirty="0">
                            <a:latin typeface="Cambria Math" panose="02040503050406030204" pitchFamily="18" charset="0"/>
                            <a:ea typeface="SimHei" panose="02010609060101010101" pitchFamily="49" charset="-122"/>
                          </a:rPr>
                          <m:t>𝐴</m:t>
                        </m:r>
                      </m:e>
                    </m:d>
                    <m:r>
                      <a:rPr lang="en-US" altLang="zh-CN" sz="2400" i="1" dirty="0">
                        <a:latin typeface="Cambria Math" panose="02040503050406030204" pitchFamily="18" charset="0"/>
                        <a:ea typeface="SimHei" panose="02010609060101010101" pitchFamily="49" charset="-122"/>
                      </a:rPr>
                      <m:t> </m:t>
                    </m:r>
                    <m:r>
                      <a:rPr lang="en-US" altLang="zh-CN" sz="2400" i="1" dirty="0">
                        <a:latin typeface="Cambria Math" panose="02040503050406030204" pitchFamily="18" charset="0"/>
                        <a:ea typeface="Cambria Math" panose="02040503050406030204" pitchFamily="18" charset="0"/>
                      </a:rPr>
                      <m:t>≠ </m:t>
                    </m:r>
                    <m:sSub>
                      <m:sSubPr>
                        <m:ctrlPr>
                          <a:rPr lang="en-US" altLang="zh-CN" sz="2400" i="1" dirty="0">
                            <a:latin typeface="Cambria Math" panose="02040503050406030204" pitchFamily="18" charset="0"/>
                            <a:ea typeface="SimHei" panose="02010609060101010101" pitchFamily="49" charset="-122"/>
                          </a:rPr>
                        </m:ctrlPr>
                      </m:sSubPr>
                      <m:e>
                        <m:r>
                          <a:rPr lang="en-US" altLang="zh-CN" sz="2400" i="1" dirty="0">
                            <a:latin typeface="Cambria Math" panose="02040503050406030204" pitchFamily="18" charset="0"/>
                            <a:ea typeface="SimHei" panose="02010609060101010101" pitchFamily="49" charset="-122"/>
                          </a:rPr>
                          <m:t>𝑦</m:t>
                        </m:r>
                      </m:e>
                      <m:sub>
                        <m:r>
                          <a:rPr lang="en-US" altLang="zh-CN" sz="2400" i="1" dirty="0">
                            <a:latin typeface="Cambria Math" panose="02040503050406030204" pitchFamily="18" charset="0"/>
                            <a:ea typeface="SimHei" panose="02010609060101010101" pitchFamily="49" charset="-122"/>
                          </a:rPr>
                          <m:t>𝑡𝑟𝑢𝑒</m:t>
                        </m:r>
                      </m:sub>
                    </m:sSub>
                  </m:oMath>
                </a14:m>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 </a:t>
                </a:r>
              </a:p>
              <a:p>
                <a:pPr algn="just">
                  <a:lnSpc>
                    <a:spcPct val="150000"/>
                  </a:lnSpc>
                </a:pPr>
                <a:endParaRPr lang="zh-CN" altLang="en-US" sz="2400" dirty="0">
                  <a:latin typeface="SimHei" panose="02010609060101010101" pitchFamily="49" charset="-122"/>
                  <a:ea typeface="SimHei" panose="02010609060101010101" pitchFamily="49" charset="-122"/>
                </a:endParaRPr>
              </a:p>
            </p:txBody>
          </p:sp>
        </mc:Choice>
        <mc:Fallback xmlns="">
          <p:sp>
            <p:nvSpPr>
              <p:cNvPr id="3" name="文本框 2">
                <a:extLst>
                  <a:ext uri="{FF2B5EF4-FFF2-40B4-BE49-F238E27FC236}">
                    <a16:creationId xmlns:a16="http://schemas.microsoft.com/office/drawing/2014/main" id="{F1F76EDF-0233-A84F-B071-FC96E67A6490}"/>
                  </a:ext>
                </a:extLst>
              </p:cNvPr>
              <p:cNvSpPr txBox="1">
                <a:spLocks noRot="1" noChangeAspect="1" noMove="1" noResize="1" noEditPoints="1" noAdjustHandles="1" noChangeArrowheads="1" noChangeShapeType="1" noTextEdit="1"/>
              </p:cNvSpPr>
              <p:nvPr/>
            </p:nvSpPr>
            <p:spPr>
              <a:xfrm>
                <a:off x="346599" y="845329"/>
                <a:ext cx="11498799" cy="2221762"/>
              </a:xfrm>
              <a:prstGeom prst="rect">
                <a:avLst/>
              </a:prstGeom>
              <a:blipFill>
                <a:blip r:embed="rId3"/>
                <a:stretch>
                  <a:fillRect l="-883" r="-88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452B37D-B898-354F-A68F-5848723D5B8D}"/>
              </a:ext>
            </a:extLst>
          </p:cNvPr>
          <p:cNvPicPr>
            <a:picLocks noChangeAspect="1"/>
          </p:cNvPicPr>
          <p:nvPr/>
        </p:nvPicPr>
        <p:blipFill>
          <a:blip r:embed="rId4"/>
          <a:stretch>
            <a:fillRect/>
          </a:stretch>
        </p:blipFill>
        <p:spPr>
          <a:xfrm>
            <a:off x="1964139" y="2650474"/>
            <a:ext cx="1765300" cy="1752600"/>
          </a:xfrm>
          <a:prstGeom prst="rect">
            <a:avLst/>
          </a:prstGeom>
        </p:spPr>
      </p:pic>
      <p:pic>
        <p:nvPicPr>
          <p:cNvPr id="6" name="图片 5">
            <a:extLst>
              <a:ext uri="{FF2B5EF4-FFF2-40B4-BE49-F238E27FC236}">
                <a16:creationId xmlns:a16="http://schemas.microsoft.com/office/drawing/2014/main" id="{A0569872-DDF6-2345-B6D5-3E18FCAD2E42}"/>
              </a:ext>
            </a:extLst>
          </p:cNvPr>
          <p:cNvPicPr>
            <a:picLocks noChangeAspect="1"/>
          </p:cNvPicPr>
          <p:nvPr/>
        </p:nvPicPr>
        <p:blipFill>
          <a:blip r:embed="rId5"/>
          <a:stretch>
            <a:fillRect/>
          </a:stretch>
        </p:blipFill>
        <p:spPr>
          <a:xfrm>
            <a:off x="4970567" y="2669524"/>
            <a:ext cx="1701800" cy="1689100"/>
          </a:xfrm>
          <a:prstGeom prst="rect">
            <a:avLst/>
          </a:prstGeom>
        </p:spPr>
      </p:pic>
      <p:pic>
        <p:nvPicPr>
          <p:cNvPr id="7" name="图片 6">
            <a:extLst>
              <a:ext uri="{FF2B5EF4-FFF2-40B4-BE49-F238E27FC236}">
                <a16:creationId xmlns:a16="http://schemas.microsoft.com/office/drawing/2014/main" id="{B12FBC23-1767-A047-832F-0B04F579C1CD}"/>
              </a:ext>
            </a:extLst>
          </p:cNvPr>
          <p:cNvPicPr>
            <a:picLocks noChangeAspect="1"/>
          </p:cNvPicPr>
          <p:nvPr/>
        </p:nvPicPr>
        <p:blipFill>
          <a:blip r:embed="rId6"/>
          <a:stretch>
            <a:fillRect/>
          </a:stretch>
        </p:blipFill>
        <p:spPr>
          <a:xfrm>
            <a:off x="7913495" y="2694924"/>
            <a:ext cx="1701800" cy="1663700"/>
          </a:xfrm>
          <a:prstGeom prst="rect">
            <a:avLst/>
          </a:prstGeom>
        </p:spPr>
      </p:pic>
      <p:sp>
        <p:nvSpPr>
          <p:cNvPr id="9" name="文本框 8">
            <a:extLst>
              <a:ext uri="{FF2B5EF4-FFF2-40B4-BE49-F238E27FC236}">
                <a16:creationId xmlns:a16="http://schemas.microsoft.com/office/drawing/2014/main" id="{F1A506BD-DCF2-A241-963D-61FF75ADF3B8}"/>
              </a:ext>
            </a:extLst>
          </p:cNvPr>
          <p:cNvSpPr txBox="1"/>
          <p:nvPr/>
        </p:nvSpPr>
        <p:spPr>
          <a:xfrm>
            <a:off x="4138079" y="3247438"/>
            <a:ext cx="461596" cy="584775"/>
          </a:xfrm>
          <a:prstGeom prst="rect">
            <a:avLst/>
          </a:prstGeom>
          <a:noFill/>
        </p:spPr>
        <p:txBody>
          <a:bodyPr wrap="square">
            <a:spAutoFit/>
          </a:bodyPr>
          <a:lstStyle/>
          <a:p>
            <a:r>
              <a:rPr lang="en-US" altLang="zh-CN" sz="3200" dirty="0">
                <a:latin typeface="SimHei" panose="02010609060101010101" pitchFamily="49" charset="-122"/>
                <a:ea typeface="SimHei" panose="02010609060101010101" pitchFamily="49" charset="-122"/>
              </a:rPr>
              <a:t>+</a:t>
            </a:r>
            <a:endParaRPr lang="zh-CN" altLang="en-US" sz="3200"/>
          </a:p>
        </p:txBody>
      </p:sp>
      <p:sp>
        <p:nvSpPr>
          <p:cNvPr id="10" name="文本框 9">
            <a:extLst>
              <a:ext uri="{FF2B5EF4-FFF2-40B4-BE49-F238E27FC236}">
                <a16:creationId xmlns:a16="http://schemas.microsoft.com/office/drawing/2014/main" id="{10FD42BE-DA4F-F846-8A26-DC0ADB54DA56}"/>
              </a:ext>
            </a:extLst>
          </p:cNvPr>
          <p:cNvSpPr txBox="1"/>
          <p:nvPr/>
        </p:nvSpPr>
        <p:spPr>
          <a:xfrm>
            <a:off x="7081007" y="3247438"/>
            <a:ext cx="461596" cy="584775"/>
          </a:xfrm>
          <a:prstGeom prst="rect">
            <a:avLst/>
          </a:prstGeom>
          <a:noFill/>
        </p:spPr>
        <p:txBody>
          <a:bodyPr wrap="square">
            <a:spAutoFit/>
          </a:bodyPr>
          <a:lstStyle/>
          <a:p>
            <a:r>
              <a:rPr lang="en-US" altLang="zh-CN" sz="3200" dirty="0">
                <a:latin typeface="SimHei" panose="02010609060101010101" pitchFamily="49" charset="-122"/>
                <a:ea typeface="SimHei" panose="02010609060101010101" pitchFamily="49" charset="-122"/>
              </a:rPr>
              <a:t>=</a:t>
            </a:r>
            <a:endParaRPr lang="zh-CN" altLang="en-US" sz="3200"/>
          </a:p>
        </p:txBody>
      </p:sp>
      <p:sp>
        <p:nvSpPr>
          <p:cNvPr id="11" name="文本框 10">
            <a:extLst>
              <a:ext uri="{FF2B5EF4-FFF2-40B4-BE49-F238E27FC236}">
                <a16:creationId xmlns:a16="http://schemas.microsoft.com/office/drawing/2014/main" id="{057C052C-F937-094B-9DF3-96B8E0188B89}"/>
              </a:ext>
            </a:extLst>
          </p:cNvPr>
          <p:cNvSpPr txBox="1"/>
          <p:nvPr/>
        </p:nvSpPr>
        <p:spPr>
          <a:xfrm>
            <a:off x="2304564" y="4410571"/>
            <a:ext cx="1084450" cy="461665"/>
          </a:xfrm>
          <a:prstGeom prst="rect">
            <a:avLst/>
          </a:prstGeom>
          <a:noFill/>
        </p:spPr>
        <p:txBody>
          <a:bodyPr wrap="square">
            <a:spAutoFit/>
          </a:bodyPr>
          <a:lstStyle/>
          <a:p>
            <a:pPr algn="ctr"/>
            <a:r>
              <a:rPr lang="zh-CN" altLang="en-US" sz="2400" dirty="0">
                <a:latin typeface="Arial" panose="020B0604020202020204" pitchFamily="34" charset="0"/>
                <a:ea typeface="SimHei" panose="02010609060101010101" pitchFamily="49" charset="-122"/>
                <a:cs typeface="Arial" panose="020B0604020202020204" pitchFamily="34" charset="0"/>
              </a:rPr>
              <a:t>熊猫</a:t>
            </a:r>
            <a:endParaRPr lang="zh-CN" altLang="en-US" sz="240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7A3297E3-0F49-D04F-BB23-11F5623E972A}"/>
              </a:ext>
            </a:extLst>
          </p:cNvPr>
          <p:cNvSpPr txBox="1"/>
          <p:nvPr/>
        </p:nvSpPr>
        <p:spPr>
          <a:xfrm>
            <a:off x="2304564" y="4872236"/>
            <a:ext cx="1084450" cy="461665"/>
          </a:xfrm>
          <a:prstGeom prst="rect">
            <a:avLst/>
          </a:prstGeom>
          <a:noFill/>
        </p:spPr>
        <p:txBody>
          <a:bodyPr wrap="square">
            <a:spAutoFit/>
          </a:bodyPr>
          <a:lstStyle/>
          <a:p>
            <a:r>
              <a:rPr lang="en-US" altLang="zh-CN" sz="2400" dirty="0">
                <a:latin typeface="Arial" panose="020B0604020202020204" pitchFamily="34" charset="0"/>
                <a:ea typeface="SimHei" panose="02010609060101010101" pitchFamily="49" charset="-122"/>
                <a:cs typeface="Arial" panose="020B0604020202020204" pitchFamily="34" charset="0"/>
              </a:rPr>
              <a:t>57.5%</a:t>
            </a:r>
            <a:endParaRPr lang="zh-CN" altLang="en-US" sz="240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BEA9EB0-4095-7D45-8B21-35D467E927E7}"/>
              </a:ext>
            </a:extLst>
          </p:cNvPr>
          <p:cNvSpPr txBox="1"/>
          <p:nvPr/>
        </p:nvSpPr>
        <p:spPr>
          <a:xfrm>
            <a:off x="5159576" y="4410614"/>
            <a:ext cx="1323782" cy="461665"/>
          </a:xfrm>
          <a:prstGeom prst="rect">
            <a:avLst/>
          </a:prstGeom>
          <a:noFill/>
        </p:spPr>
        <p:txBody>
          <a:bodyPr wrap="square">
            <a:spAutoFit/>
          </a:bodyPr>
          <a:lstStyle/>
          <a:p>
            <a:pPr algn="ctr"/>
            <a:r>
              <a:rPr lang="zh-CN" altLang="en-US" sz="2400">
                <a:solidFill>
                  <a:srgbClr val="000000"/>
                </a:solidFill>
                <a:latin typeface="PingFang SC" panose="020B0400000000000000" pitchFamily="34" charset="-122"/>
                <a:ea typeface="PingFang SC" panose="020B0400000000000000" pitchFamily="34" charset="-122"/>
              </a:rPr>
              <a:t>线虫</a:t>
            </a:r>
            <a:endParaRPr lang="en-US" altLang="zh-CN" sz="2400" dirty="0">
              <a:latin typeface="Arial" panose="020B0604020202020204" pitchFamily="34" charset="0"/>
              <a:ea typeface="SimHei" panose="02010609060101010101" pitchFamily="49" charset="-122"/>
              <a:cs typeface="Arial" panose="020B0604020202020204" pitchFamily="34" charset="0"/>
            </a:endParaRPr>
          </a:p>
        </p:txBody>
      </p:sp>
      <p:sp>
        <p:nvSpPr>
          <p:cNvPr id="14" name="文本框 13">
            <a:extLst>
              <a:ext uri="{FF2B5EF4-FFF2-40B4-BE49-F238E27FC236}">
                <a16:creationId xmlns:a16="http://schemas.microsoft.com/office/drawing/2014/main" id="{38BA2A3F-2095-8D4C-AB9D-75CE50F2F882}"/>
              </a:ext>
            </a:extLst>
          </p:cNvPr>
          <p:cNvSpPr txBox="1"/>
          <p:nvPr/>
        </p:nvSpPr>
        <p:spPr>
          <a:xfrm>
            <a:off x="5279242" y="4872235"/>
            <a:ext cx="1084450" cy="461665"/>
          </a:xfrm>
          <a:prstGeom prst="rect">
            <a:avLst/>
          </a:prstGeom>
          <a:noFill/>
        </p:spPr>
        <p:txBody>
          <a:bodyPr wrap="square">
            <a:spAutoFit/>
          </a:bodyPr>
          <a:lstStyle/>
          <a:p>
            <a:pPr algn="ctr"/>
            <a:r>
              <a:rPr lang="en-US" altLang="zh-CN" sz="2400" dirty="0">
                <a:latin typeface="Arial" panose="020B0604020202020204" pitchFamily="34" charset="0"/>
                <a:ea typeface="SimHei" panose="02010609060101010101" pitchFamily="49" charset="-122"/>
                <a:cs typeface="Arial" panose="020B0604020202020204" pitchFamily="34" charset="0"/>
              </a:rPr>
              <a:t>8.2%</a:t>
            </a:r>
            <a:endParaRPr lang="zh-CN" altLang="en-US" sz="240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6A6F225-5D63-C049-9C49-9651C897E991}"/>
              </a:ext>
            </a:extLst>
          </p:cNvPr>
          <p:cNvSpPr txBox="1"/>
          <p:nvPr/>
        </p:nvSpPr>
        <p:spPr>
          <a:xfrm>
            <a:off x="8198807" y="4410571"/>
            <a:ext cx="1220212" cy="461665"/>
          </a:xfrm>
          <a:prstGeom prst="rect">
            <a:avLst/>
          </a:prstGeom>
          <a:noFill/>
        </p:spPr>
        <p:txBody>
          <a:bodyPr wrap="square">
            <a:spAutoFit/>
          </a:bodyPr>
          <a:lstStyle/>
          <a:p>
            <a:pPr algn="ctr"/>
            <a:r>
              <a:rPr lang="zh-CN" altLang="en-US" sz="2400" dirty="0">
                <a:latin typeface="Arial" panose="020B0604020202020204" pitchFamily="34" charset="0"/>
                <a:ea typeface="SimHei" panose="02010609060101010101" pitchFamily="49" charset="-122"/>
                <a:cs typeface="Arial" panose="020B0604020202020204" pitchFamily="34" charset="0"/>
              </a:rPr>
              <a:t>长臂猿</a:t>
            </a:r>
            <a:endParaRPr lang="zh-CN" altLang="en-US" sz="240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8753D24C-A4B0-B540-B546-C6751736A9BA}"/>
              </a:ext>
            </a:extLst>
          </p:cNvPr>
          <p:cNvSpPr txBox="1"/>
          <p:nvPr/>
        </p:nvSpPr>
        <p:spPr>
          <a:xfrm>
            <a:off x="8334569" y="4872235"/>
            <a:ext cx="1084450" cy="461665"/>
          </a:xfrm>
          <a:prstGeom prst="rect">
            <a:avLst/>
          </a:prstGeom>
          <a:noFill/>
        </p:spPr>
        <p:txBody>
          <a:bodyPr wrap="square">
            <a:spAutoFit/>
          </a:bodyPr>
          <a:lstStyle/>
          <a:p>
            <a:r>
              <a:rPr lang="en-US" altLang="zh-CN" sz="2400" dirty="0">
                <a:latin typeface="Arial" panose="020B0604020202020204" pitchFamily="34" charset="0"/>
                <a:ea typeface="SimHei" panose="02010609060101010101" pitchFamily="49" charset="-122"/>
                <a:cs typeface="Arial" panose="020B0604020202020204" pitchFamily="34" charset="0"/>
              </a:rPr>
              <a:t>99.3%</a:t>
            </a:r>
            <a:endParaRPr lang="zh-CN" altLang="en-US" sz="240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1E52B0CD-CF21-1D42-A259-C0C53459F8E1}"/>
              </a:ext>
            </a:extLst>
          </p:cNvPr>
          <p:cNvSpPr txBox="1"/>
          <p:nvPr/>
        </p:nvSpPr>
        <p:spPr>
          <a:xfrm>
            <a:off x="346599" y="5238638"/>
            <a:ext cx="11498799" cy="1113766"/>
          </a:xfrm>
          <a:prstGeom prst="rect">
            <a:avLst/>
          </a:prstGeom>
          <a:noFill/>
        </p:spPr>
        <p:txBody>
          <a:bodyPr wrap="square" rtlCol="0">
            <a:spAutoFit/>
          </a:bodyPr>
          <a:lstStyle/>
          <a:p>
            <a:pPr algn="just">
              <a:lnSpc>
                <a:spcPct val="150000"/>
              </a:lnSpc>
            </a:pPr>
            <a:r>
              <a:rPr lang="zh-CN" altLang="en-US" sz="2400" b="1" dirty="0">
                <a:latin typeface="SimHei" panose="02010609060101010101" pitchFamily="49" charset="-122"/>
                <a:ea typeface="SimHei" panose="02010609060101010101" pitchFamily="49" charset="-122"/>
              </a:rPr>
              <a:t>与噪声扰动的区别</a:t>
            </a:r>
            <a:r>
              <a:rPr lang="zh-CN" altLang="en-US" sz="2400" dirty="0">
                <a:latin typeface="SimHei" panose="02010609060101010101" pitchFamily="49" charset="-122"/>
                <a:ea typeface="SimHei" panose="02010609060101010101" pitchFamily="49" charset="-122"/>
              </a:rPr>
              <a:t>：对抗样本与添加噪声扰动的样本相比，对抗样本的</a:t>
            </a:r>
            <a:r>
              <a:rPr lang="zh-CN" altLang="en-US" sz="2400" dirty="0">
                <a:solidFill>
                  <a:srgbClr val="C00000"/>
                </a:solidFill>
                <a:latin typeface="SimHei" panose="02010609060101010101" pitchFamily="49" charset="-122"/>
                <a:ea typeface="SimHei" panose="02010609060101010101" pitchFamily="49" charset="-122"/>
              </a:rPr>
              <a:t>扰动幅度更低</a:t>
            </a:r>
            <a:r>
              <a:rPr lang="zh-CN" altLang="en-US" sz="2400" dirty="0">
                <a:latin typeface="SimHei" panose="02010609060101010101" pitchFamily="49" charset="-122"/>
                <a:ea typeface="SimHei" panose="02010609060101010101" pitchFamily="49" charset="-122"/>
              </a:rPr>
              <a:t>，但</a:t>
            </a:r>
            <a:r>
              <a:rPr lang="zh-CN" altLang="en-US" sz="2400" dirty="0">
                <a:solidFill>
                  <a:srgbClr val="C00000"/>
                </a:solidFill>
                <a:latin typeface="SimHei" panose="02010609060101010101" pitchFamily="49" charset="-122"/>
                <a:ea typeface="SimHei" panose="02010609060101010101" pitchFamily="49" charset="-122"/>
              </a:rPr>
              <a:t>被误分类的概率更高</a:t>
            </a:r>
            <a:r>
              <a:rPr lang="zh-CN" altLang="en-US" sz="2400" dirty="0">
                <a:latin typeface="SimHei" panose="02010609060101010101" pitchFamily="49" charset="-122"/>
                <a:ea typeface="SimHei" panose="02010609060101010101" pitchFamily="49" charset="-122"/>
              </a:rPr>
              <a:t>。</a:t>
            </a:r>
          </a:p>
        </p:txBody>
      </p:sp>
    </p:spTree>
    <p:extLst>
      <p:ext uri="{BB962C8B-B14F-4D97-AF65-F5344CB8AC3E}">
        <p14:creationId xmlns:p14="http://schemas.microsoft.com/office/powerpoint/2010/main" val="1733130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p:txBody>
          <a:bodyPr>
            <a:normAutofit/>
          </a:bodyPr>
          <a:lstStyle/>
          <a:p>
            <a:r>
              <a:rPr kumimoji="1" lang="zh-CN" altLang="en-US"/>
              <a:t>背景引入</a:t>
            </a:r>
            <a:r>
              <a:rPr kumimoji="1" lang="en-US" altLang="zh-CN"/>
              <a:t>——</a:t>
            </a:r>
            <a:r>
              <a:rPr kumimoji="1" lang="zh-CN" altLang="en-US"/>
              <a:t>模型预测准确率</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D240039-32B4-F74E-A3E2-52DDDCD5CE1A}"/>
                  </a:ext>
                </a:extLst>
              </p:cNvPr>
              <p:cNvSpPr/>
              <p:nvPr/>
            </p:nvSpPr>
            <p:spPr>
              <a:xfrm>
                <a:off x="4221249" y="966652"/>
                <a:ext cx="2303874" cy="2113464"/>
              </a:xfrm>
              <a:prstGeom prst="rect">
                <a:avLst/>
              </a:prstGeom>
              <a:solidFill>
                <a:schemeClr val="accent1">
                  <a:lumMod val="10000"/>
                  <a:lumOff val="9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lnSpc>
                    <a:spcPct val="200000"/>
                  </a:lnSpc>
                </a:pPr>
                <a:r>
                  <a:rPr kumimoji="1" lang="zh-CN" altLang="en-US" sz="2400" b="1">
                    <a:latin typeface="SimHei" panose="02010609060101010101" pitchFamily="49" charset="-122"/>
                    <a:ea typeface="SimHei" panose="02010609060101010101" pitchFamily="49" charset="-122"/>
                  </a:rPr>
                  <a:t>神经网络模型</a:t>
                </a:r>
                <a:endParaRPr kumimoji="1" lang="en-US" altLang="zh-CN" sz="2400" b="1">
                  <a:latin typeface="SimHei" panose="02010609060101010101" pitchFamily="49" charset="-122"/>
                  <a:ea typeface="SimHei" panose="02010609060101010101" pitchFamily="49" charset="-122"/>
                </a:endParaRPr>
              </a:p>
              <a:p>
                <a:pPr algn="ctr">
                  <a:lnSpc>
                    <a:spcPct val="200000"/>
                  </a:lnSpc>
                </a:pPr>
                <a14:m>
                  <m:oMathPara xmlns:m="http://schemas.openxmlformats.org/officeDocument/2006/math">
                    <m:oMathParaPr>
                      <m:jc m:val="centerGroup"/>
                    </m:oMathParaPr>
                    <m:oMath xmlns:m="http://schemas.openxmlformats.org/officeDocument/2006/math">
                      <m:r>
                        <a:rPr kumimoji="1" lang="en-US" altLang="zh-CN" sz="2400" b="0" i="1">
                          <a:latin typeface="Cambria Math" panose="02040503050406030204" pitchFamily="18" charset="0"/>
                          <a:ea typeface="SimHei" panose="02010609060101010101" pitchFamily="49" charset="-122"/>
                        </a:rPr>
                        <m:t>𝑀</m:t>
                      </m:r>
                      <m:r>
                        <a:rPr kumimoji="1" lang="en-US" altLang="zh-CN" sz="2400" b="0" i="1">
                          <a:latin typeface="Cambria Math" panose="02040503050406030204" pitchFamily="18" charset="0"/>
                          <a:ea typeface="SimHei" panose="02010609060101010101" pitchFamily="49" charset="-122"/>
                        </a:rPr>
                        <m:t>(</m:t>
                      </m:r>
                      <m:r>
                        <a:rPr kumimoji="1" lang="en-US" altLang="zh-CN" sz="2400" b="0" i="1">
                          <a:latin typeface="Cambria Math" panose="02040503050406030204" pitchFamily="18" charset="0"/>
                          <a:ea typeface="SimHei" panose="02010609060101010101" pitchFamily="49" charset="-122"/>
                        </a:rPr>
                        <m:t>𝑋</m:t>
                      </m:r>
                      <m:r>
                        <a:rPr kumimoji="1" lang="en-US" altLang="zh-CN" sz="2400" b="0" i="1">
                          <a:latin typeface="Cambria Math" panose="02040503050406030204" pitchFamily="18" charset="0"/>
                          <a:ea typeface="SimHei" panose="02010609060101010101" pitchFamily="49" charset="-122"/>
                        </a:rPr>
                        <m:t>)</m:t>
                      </m:r>
                    </m:oMath>
                  </m:oMathPara>
                </a14:m>
                <a:endParaRPr kumimoji="1" lang="zh-CN" altLang="en-US" sz="2400">
                  <a:latin typeface="SimHei" panose="02010609060101010101" pitchFamily="49" charset="-122"/>
                  <a:ea typeface="SimHei" panose="02010609060101010101" pitchFamily="49" charset="-122"/>
                </a:endParaRPr>
              </a:p>
            </p:txBody>
          </p:sp>
        </mc:Choice>
        <mc:Fallback xmlns="">
          <p:sp>
            <p:nvSpPr>
              <p:cNvPr id="4" name="矩形 3">
                <a:extLst>
                  <a:ext uri="{FF2B5EF4-FFF2-40B4-BE49-F238E27FC236}">
                    <a16:creationId xmlns:a16="http://schemas.microsoft.com/office/drawing/2014/main" id="{FD240039-32B4-F74E-A3E2-52DDDCD5CE1A}"/>
                  </a:ext>
                </a:extLst>
              </p:cNvPr>
              <p:cNvSpPr>
                <a:spLocks noRot="1" noChangeAspect="1" noMove="1" noResize="1" noEditPoints="1" noAdjustHandles="1" noChangeArrowheads="1" noChangeShapeType="1" noTextEdit="1"/>
              </p:cNvSpPr>
              <p:nvPr/>
            </p:nvSpPr>
            <p:spPr>
              <a:xfrm>
                <a:off x="4221249" y="966652"/>
                <a:ext cx="2303874" cy="21134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2462FD0A-2F46-0E4C-BFA2-CC9752B21179}"/>
                  </a:ext>
                </a:extLst>
              </p:cNvPr>
              <p:cNvSpPr txBox="1"/>
              <p:nvPr/>
            </p:nvSpPr>
            <p:spPr>
              <a:xfrm>
                <a:off x="767157" y="1413422"/>
                <a:ext cx="1767839" cy="461665"/>
              </a:xfrm>
              <a:prstGeom prst="rect">
                <a:avLst/>
              </a:prstGeom>
              <a:noFill/>
            </p:spPr>
            <p:txBody>
              <a:bodyPr wrap="square">
                <a:spAutoFit/>
              </a:bodyPr>
              <a:lstStyle/>
              <a:p>
                <a:r>
                  <a:rPr lang="zh-CN" altLang="en-US" sz="2400" dirty="0">
                    <a:latin typeface="SimHei" panose="02010609060101010101" pitchFamily="49" charset="-122"/>
                    <a:ea typeface="SimHei" panose="02010609060101010101" pitchFamily="49" charset="-122"/>
                  </a:rPr>
                  <a:t>原始样本</a:t>
                </a:r>
                <a14:m>
                  <m:oMath xmlns:m="http://schemas.openxmlformats.org/officeDocument/2006/math">
                    <m:r>
                      <a:rPr lang="en-US" altLang="zh-CN" sz="2400" i="1" dirty="0">
                        <a:latin typeface="Cambria Math" panose="02040503050406030204" pitchFamily="18" charset="0"/>
                        <a:ea typeface="SimHei" panose="02010609060101010101" pitchFamily="49" charset="-122"/>
                      </a:rPr>
                      <m:t>𝐶</m:t>
                    </m:r>
                    <m:r>
                      <a:rPr lang="en-US" altLang="zh-CN" sz="2400" i="1" dirty="0">
                        <a:latin typeface="Cambria Math" panose="02040503050406030204" pitchFamily="18" charset="0"/>
                        <a:ea typeface="SimHei" panose="02010609060101010101" pitchFamily="49" charset="-122"/>
                      </a:rPr>
                      <m:t> </m:t>
                    </m:r>
                  </m:oMath>
                </a14:m>
                <a:endParaRPr lang="zh-CN" altLang="en-US" sz="2400"/>
              </a:p>
            </p:txBody>
          </p:sp>
        </mc:Choice>
        <mc:Fallback xmlns="">
          <p:sp>
            <p:nvSpPr>
              <p:cNvPr id="18" name="文本框 17">
                <a:extLst>
                  <a:ext uri="{FF2B5EF4-FFF2-40B4-BE49-F238E27FC236}">
                    <a16:creationId xmlns:a16="http://schemas.microsoft.com/office/drawing/2014/main" id="{2462FD0A-2F46-0E4C-BFA2-CC9752B21179}"/>
                  </a:ext>
                </a:extLst>
              </p:cNvPr>
              <p:cNvSpPr txBox="1">
                <a:spLocks noRot="1" noChangeAspect="1" noMove="1" noResize="1" noEditPoints="1" noAdjustHandles="1" noChangeArrowheads="1" noChangeShapeType="1" noTextEdit="1"/>
              </p:cNvSpPr>
              <p:nvPr/>
            </p:nvSpPr>
            <p:spPr>
              <a:xfrm>
                <a:off x="767157" y="1413422"/>
                <a:ext cx="1767839" cy="461665"/>
              </a:xfrm>
              <a:prstGeom prst="rect">
                <a:avLst/>
              </a:prstGeom>
              <a:blipFill>
                <a:blip r:embed="rId4"/>
                <a:stretch>
                  <a:fillRect l="-5714" t="-16216" b="-24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D84FF8E-7BED-DC40-ACE5-2A291AC26890}"/>
                  </a:ext>
                </a:extLst>
              </p:cNvPr>
              <p:cNvSpPr txBox="1"/>
              <p:nvPr/>
            </p:nvSpPr>
            <p:spPr>
              <a:xfrm>
                <a:off x="767157" y="2410487"/>
                <a:ext cx="1767839" cy="461665"/>
              </a:xfrm>
              <a:prstGeom prst="rect">
                <a:avLst/>
              </a:prstGeom>
              <a:noFill/>
            </p:spPr>
            <p:txBody>
              <a:bodyPr wrap="square">
                <a:spAutoFit/>
              </a:bodyPr>
              <a:lstStyle/>
              <a:p>
                <a:r>
                  <a:rPr lang="zh-CN" altLang="en-US" sz="2400" dirty="0">
                    <a:latin typeface="SimHei" panose="02010609060101010101" pitchFamily="49" charset="-122"/>
                    <a:ea typeface="SimHei" panose="02010609060101010101" pitchFamily="49" charset="-122"/>
                  </a:rPr>
                  <a:t>对抗样本</a:t>
                </a:r>
                <a14:m>
                  <m:oMath xmlns:m="http://schemas.openxmlformats.org/officeDocument/2006/math">
                    <m:r>
                      <a:rPr lang="en-US" altLang="zh-CN" sz="2400" i="1" dirty="0">
                        <a:latin typeface="Cambria Math" panose="02040503050406030204" pitchFamily="18" charset="0"/>
                        <a:ea typeface="SimHei" panose="02010609060101010101" pitchFamily="49" charset="-122"/>
                      </a:rPr>
                      <m:t>𝐴</m:t>
                    </m:r>
                  </m:oMath>
                </a14:m>
                <a:endParaRPr lang="zh-CN" altLang="en-US" sz="2400"/>
              </a:p>
            </p:txBody>
          </p:sp>
        </mc:Choice>
        <mc:Fallback xmlns="">
          <p:sp>
            <p:nvSpPr>
              <p:cNvPr id="20" name="文本框 19">
                <a:extLst>
                  <a:ext uri="{FF2B5EF4-FFF2-40B4-BE49-F238E27FC236}">
                    <a16:creationId xmlns:a16="http://schemas.microsoft.com/office/drawing/2014/main" id="{7D84FF8E-7BED-DC40-ACE5-2A291AC26890}"/>
                  </a:ext>
                </a:extLst>
              </p:cNvPr>
              <p:cNvSpPr txBox="1">
                <a:spLocks noRot="1" noChangeAspect="1" noMove="1" noResize="1" noEditPoints="1" noAdjustHandles="1" noChangeArrowheads="1" noChangeShapeType="1" noTextEdit="1"/>
              </p:cNvSpPr>
              <p:nvPr/>
            </p:nvSpPr>
            <p:spPr>
              <a:xfrm>
                <a:off x="767157" y="2410487"/>
                <a:ext cx="1767839" cy="461665"/>
              </a:xfrm>
              <a:prstGeom prst="rect">
                <a:avLst/>
              </a:prstGeom>
              <a:blipFill>
                <a:blip r:embed="rId5"/>
                <a:stretch>
                  <a:fillRect l="-5714" t="-15789" b="-23684"/>
                </a:stretch>
              </a:blipFill>
            </p:spPr>
            <p:txBody>
              <a:bodyPr/>
              <a:lstStyle/>
              <a:p>
                <a:r>
                  <a:rPr lang="zh-CN" altLang="en-US">
                    <a:noFill/>
                  </a:rPr>
                  <a:t> </a:t>
                </a:r>
              </a:p>
            </p:txBody>
          </p:sp>
        </mc:Fallback>
      </mc:AlternateContent>
      <p:cxnSp>
        <p:nvCxnSpPr>
          <p:cNvPr id="22" name="直线箭头连接符 21">
            <a:extLst>
              <a:ext uri="{FF2B5EF4-FFF2-40B4-BE49-F238E27FC236}">
                <a16:creationId xmlns:a16="http://schemas.microsoft.com/office/drawing/2014/main" id="{FFC2418D-AE81-E14E-89F1-6A6F2506DBDF}"/>
              </a:ext>
            </a:extLst>
          </p:cNvPr>
          <p:cNvCxnSpPr>
            <a:cxnSpLocks/>
            <a:stCxn id="18" idx="3"/>
          </p:cNvCxnSpPr>
          <p:nvPr/>
        </p:nvCxnSpPr>
        <p:spPr>
          <a:xfrm>
            <a:off x="2534996" y="1644255"/>
            <a:ext cx="16862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线箭头连接符 22">
            <a:extLst>
              <a:ext uri="{FF2B5EF4-FFF2-40B4-BE49-F238E27FC236}">
                <a16:creationId xmlns:a16="http://schemas.microsoft.com/office/drawing/2014/main" id="{A2D3E35A-012E-B745-A18B-8BD60A75A8C2}"/>
              </a:ext>
            </a:extLst>
          </p:cNvPr>
          <p:cNvCxnSpPr>
            <a:cxnSpLocks/>
            <a:stCxn id="20" idx="3"/>
          </p:cNvCxnSpPr>
          <p:nvPr/>
        </p:nvCxnSpPr>
        <p:spPr>
          <a:xfrm>
            <a:off x="2534996" y="2641320"/>
            <a:ext cx="168625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直线箭头连接符 26">
            <a:extLst>
              <a:ext uri="{FF2B5EF4-FFF2-40B4-BE49-F238E27FC236}">
                <a16:creationId xmlns:a16="http://schemas.microsoft.com/office/drawing/2014/main" id="{4F443913-F03F-7D43-BAB1-4A1E9717A547}"/>
              </a:ext>
            </a:extLst>
          </p:cNvPr>
          <p:cNvCxnSpPr>
            <a:cxnSpLocks/>
          </p:cNvCxnSpPr>
          <p:nvPr/>
        </p:nvCxnSpPr>
        <p:spPr>
          <a:xfrm>
            <a:off x="6525123" y="1644255"/>
            <a:ext cx="16862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986CEC9-E075-F44C-8ED1-35D47B05B901}"/>
                  </a:ext>
                </a:extLst>
              </p:cNvPr>
              <p:cNvSpPr txBox="1"/>
              <p:nvPr/>
            </p:nvSpPr>
            <p:spPr>
              <a:xfrm>
                <a:off x="8211375" y="1413422"/>
                <a:ext cx="3188141" cy="4908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ea typeface="SimHei" panose="02010609060101010101" pitchFamily="49" charset="-122"/>
                            </a:rPr>
                          </m:ctrlPr>
                        </m:sSubPr>
                        <m:e>
                          <m:r>
                            <m:rPr>
                              <m:sty m:val="p"/>
                            </m:rPr>
                            <a:rPr lang="en-US" altLang="zh-CN" sz="2400" dirty="0">
                              <a:latin typeface="Cambria Math" panose="02040503050406030204" pitchFamily="18" charset="0"/>
                              <a:ea typeface="SimHei" panose="02010609060101010101" pitchFamily="49" charset="-122"/>
                            </a:rPr>
                            <m:t>argmax</m:t>
                          </m:r>
                        </m:e>
                        <m:sub>
                          <m:r>
                            <a:rPr lang="en-US" altLang="zh-CN" sz="2400" i="1" dirty="0">
                              <a:latin typeface="Cambria Math" panose="02040503050406030204" pitchFamily="18" charset="0"/>
                              <a:ea typeface="SimHei" panose="02010609060101010101" pitchFamily="49" charset="-122"/>
                            </a:rPr>
                            <m:t>𝑦</m:t>
                          </m:r>
                        </m:sub>
                      </m:sSub>
                      <m:r>
                        <a:rPr lang="en-US" altLang="zh-CN" sz="2400" i="1" dirty="0">
                          <a:latin typeface="Cambria Math" panose="02040503050406030204" pitchFamily="18" charset="0"/>
                          <a:ea typeface="SimHei" panose="02010609060101010101" pitchFamily="49" charset="-122"/>
                        </a:rPr>
                        <m:t>𝑀</m:t>
                      </m:r>
                      <m:d>
                        <m:dPr>
                          <m:ctrlPr>
                            <a:rPr lang="en-US" altLang="zh-CN" sz="2400" i="1" dirty="0">
                              <a:latin typeface="Cambria Math" panose="02040503050406030204" pitchFamily="18" charset="0"/>
                              <a:ea typeface="SimHei" panose="02010609060101010101" pitchFamily="49" charset="-122"/>
                            </a:rPr>
                          </m:ctrlPr>
                        </m:dPr>
                        <m:e>
                          <m:r>
                            <a:rPr lang="en-US" altLang="zh-CN" sz="2400" i="1" dirty="0">
                              <a:latin typeface="Cambria Math" panose="02040503050406030204" pitchFamily="18" charset="0"/>
                              <a:ea typeface="SimHei" panose="02010609060101010101" pitchFamily="49" charset="-122"/>
                            </a:rPr>
                            <m:t>𝐶</m:t>
                          </m:r>
                        </m:e>
                      </m:d>
                      <m:r>
                        <a:rPr lang="en-US" altLang="zh-CN" sz="2400" i="1" dirty="0">
                          <a:latin typeface="Cambria Math" panose="02040503050406030204" pitchFamily="18" charset="0"/>
                          <a:ea typeface="SimHei" panose="02010609060101010101" pitchFamily="49" charset="-122"/>
                        </a:rPr>
                        <m:t>=</m:t>
                      </m:r>
                      <m:sSub>
                        <m:sSubPr>
                          <m:ctrlPr>
                            <a:rPr lang="en-US" altLang="zh-CN" sz="2400" i="1" dirty="0">
                              <a:latin typeface="Cambria Math" panose="02040503050406030204" pitchFamily="18" charset="0"/>
                              <a:ea typeface="SimHei" panose="02010609060101010101" pitchFamily="49" charset="-122"/>
                            </a:rPr>
                          </m:ctrlPr>
                        </m:sSubPr>
                        <m:e>
                          <m:r>
                            <a:rPr lang="en-US" altLang="zh-CN" sz="2400" i="1" dirty="0">
                              <a:latin typeface="Cambria Math" panose="02040503050406030204" pitchFamily="18" charset="0"/>
                              <a:ea typeface="SimHei" panose="02010609060101010101" pitchFamily="49" charset="-122"/>
                            </a:rPr>
                            <m:t>𝑦</m:t>
                          </m:r>
                        </m:e>
                        <m:sub>
                          <m:r>
                            <a:rPr lang="en-US" altLang="zh-CN" sz="2400" i="1" dirty="0">
                              <a:latin typeface="Cambria Math" panose="02040503050406030204" pitchFamily="18" charset="0"/>
                              <a:ea typeface="SimHei" panose="02010609060101010101" pitchFamily="49" charset="-122"/>
                            </a:rPr>
                            <m:t>𝑡𝑟𝑢𝑒</m:t>
                          </m:r>
                        </m:sub>
                      </m:sSub>
                    </m:oMath>
                  </m:oMathPara>
                </a14:m>
                <a:endParaRPr lang="zh-CN" altLang="en-US" sz="2400"/>
              </a:p>
            </p:txBody>
          </p:sp>
        </mc:Choice>
        <mc:Fallback xmlns="">
          <p:sp>
            <p:nvSpPr>
              <p:cNvPr id="28" name="文本框 27">
                <a:extLst>
                  <a:ext uri="{FF2B5EF4-FFF2-40B4-BE49-F238E27FC236}">
                    <a16:creationId xmlns:a16="http://schemas.microsoft.com/office/drawing/2014/main" id="{D986CEC9-E075-F44C-8ED1-35D47B05B901}"/>
                  </a:ext>
                </a:extLst>
              </p:cNvPr>
              <p:cNvSpPr txBox="1">
                <a:spLocks noRot="1" noChangeAspect="1" noMove="1" noResize="1" noEditPoints="1" noAdjustHandles="1" noChangeArrowheads="1" noChangeShapeType="1" noTextEdit="1"/>
              </p:cNvSpPr>
              <p:nvPr/>
            </p:nvSpPr>
            <p:spPr>
              <a:xfrm>
                <a:off x="8211375" y="1413422"/>
                <a:ext cx="3188141" cy="490840"/>
              </a:xfrm>
              <a:prstGeom prst="rect">
                <a:avLst/>
              </a:prstGeom>
              <a:blipFill>
                <a:blip r:embed="rId6"/>
                <a:stretch>
                  <a:fillRect b="-7692"/>
                </a:stretch>
              </a:blipFill>
            </p:spPr>
            <p:txBody>
              <a:bodyPr/>
              <a:lstStyle/>
              <a:p>
                <a:r>
                  <a:rPr lang="zh-CN" altLang="en-US">
                    <a:noFill/>
                  </a:rPr>
                  <a:t> </a:t>
                </a:r>
              </a:p>
            </p:txBody>
          </p:sp>
        </mc:Fallback>
      </mc:AlternateContent>
      <p:cxnSp>
        <p:nvCxnSpPr>
          <p:cNvPr id="29" name="直线箭头连接符 28">
            <a:extLst>
              <a:ext uri="{FF2B5EF4-FFF2-40B4-BE49-F238E27FC236}">
                <a16:creationId xmlns:a16="http://schemas.microsoft.com/office/drawing/2014/main" id="{C3BBA636-8EE3-D148-81D6-0E7D17F41BAC}"/>
              </a:ext>
            </a:extLst>
          </p:cNvPr>
          <p:cNvCxnSpPr>
            <a:cxnSpLocks/>
          </p:cNvCxnSpPr>
          <p:nvPr/>
        </p:nvCxnSpPr>
        <p:spPr>
          <a:xfrm>
            <a:off x="6525123" y="2641319"/>
            <a:ext cx="168625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FDA6B33-A1D9-2041-AF75-C537283A2AB8}"/>
                  </a:ext>
                </a:extLst>
              </p:cNvPr>
              <p:cNvSpPr txBox="1"/>
              <p:nvPr/>
            </p:nvSpPr>
            <p:spPr>
              <a:xfrm>
                <a:off x="8211376" y="2410487"/>
                <a:ext cx="3257810" cy="4908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a:latin typeface="Cambria Math" panose="02040503050406030204" pitchFamily="18" charset="0"/>
                              <a:ea typeface="SimHei" panose="02010609060101010101" pitchFamily="49" charset="-122"/>
                            </a:rPr>
                          </m:ctrlPr>
                        </m:sSubPr>
                        <m:e>
                          <m:r>
                            <m:rPr>
                              <m:sty m:val="p"/>
                            </m:rPr>
                            <a:rPr lang="en-US" altLang="zh-CN" sz="2400" i="0" dirty="0">
                              <a:latin typeface="Cambria Math" panose="02040503050406030204" pitchFamily="18" charset="0"/>
                              <a:ea typeface="SimHei" panose="02010609060101010101" pitchFamily="49" charset="-122"/>
                            </a:rPr>
                            <m:t>argmax</m:t>
                          </m:r>
                        </m:e>
                        <m:sub>
                          <m:r>
                            <a:rPr lang="en-US" altLang="zh-CN" sz="2400" b="0" i="1" dirty="0">
                              <a:latin typeface="Cambria Math" panose="02040503050406030204" pitchFamily="18" charset="0"/>
                              <a:ea typeface="SimHei" panose="02010609060101010101" pitchFamily="49" charset="-122"/>
                            </a:rPr>
                            <m:t>𝑦</m:t>
                          </m:r>
                        </m:sub>
                      </m:sSub>
                      <m:r>
                        <a:rPr lang="en-US" altLang="zh-CN" sz="2400" i="1" dirty="0">
                          <a:latin typeface="Cambria Math" panose="02040503050406030204" pitchFamily="18" charset="0"/>
                          <a:ea typeface="SimHei" panose="02010609060101010101" pitchFamily="49" charset="-122"/>
                        </a:rPr>
                        <m:t>𝑀</m:t>
                      </m:r>
                      <m:d>
                        <m:dPr>
                          <m:ctrlPr>
                            <a:rPr lang="en-US" altLang="zh-CN" sz="2400" i="1" dirty="0">
                              <a:latin typeface="Cambria Math" panose="02040503050406030204" pitchFamily="18" charset="0"/>
                              <a:ea typeface="SimHei" panose="02010609060101010101" pitchFamily="49" charset="-122"/>
                            </a:rPr>
                          </m:ctrlPr>
                        </m:dPr>
                        <m:e>
                          <m:r>
                            <a:rPr lang="en-US" altLang="zh-CN" sz="2400" i="1" dirty="0">
                              <a:latin typeface="Cambria Math" panose="02040503050406030204" pitchFamily="18" charset="0"/>
                              <a:ea typeface="SimHei" panose="02010609060101010101" pitchFamily="49" charset="-122"/>
                            </a:rPr>
                            <m:t>𝐴</m:t>
                          </m:r>
                        </m:e>
                      </m:d>
                      <m:r>
                        <a:rPr lang="en-US" altLang="zh-CN" sz="2400" i="1" dirty="0">
                          <a:latin typeface="Cambria Math" panose="02040503050406030204" pitchFamily="18" charset="0"/>
                          <a:ea typeface="SimHei" panose="02010609060101010101" pitchFamily="49" charset="-122"/>
                        </a:rPr>
                        <m:t> </m:t>
                      </m:r>
                      <m:r>
                        <a:rPr lang="en-US" altLang="zh-CN" sz="2400" i="1" dirty="0">
                          <a:latin typeface="Cambria Math" panose="02040503050406030204" pitchFamily="18" charset="0"/>
                          <a:ea typeface="Cambria Math" panose="02040503050406030204" pitchFamily="18" charset="0"/>
                        </a:rPr>
                        <m:t>≠ </m:t>
                      </m:r>
                      <m:sSub>
                        <m:sSubPr>
                          <m:ctrlPr>
                            <a:rPr lang="en-US" altLang="zh-CN" sz="2400" i="1" dirty="0">
                              <a:latin typeface="Cambria Math" panose="02040503050406030204" pitchFamily="18" charset="0"/>
                              <a:ea typeface="SimHei" panose="02010609060101010101" pitchFamily="49" charset="-122"/>
                            </a:rPr>
                          </m:ctrlPr>
                        </m:sSubPr>
                        <m:e>
                          <m:r>
                            <a:rPr lang="en-US" altLang="zh-CN" sz="2400" i="1" dirty="0">
                              <a:latin typeface="Cambria Math" panose="02040503050406030204" pitchFamily="18" charset="0"/>
                              <a:ea typeface="SimHei" panose="02010609060101010101" pitchFamily="49" charset="-122"/>
                            </a:rPr>
                            <m:t>𝑦</m:t>
                          </m:r>
                        </m:e>
                        <m:sub>
                          <m:r>
                            <a:rPr lang="en-US" altLang="zh-CN" sz="2400" i="1" dirty="0">
                              <a:latin typeface="Cambria Math" panose="02040503050406030204" pitchFamily="18" charset="0"/>
                              <a:ea typeface="SimHei" panose="02010609060101010101" pitchFamily="49" charset="-122"/>
                            </a:rPr>
                            <m:t>𝑡𝑟𝑢𝑒</m:t>
                          </m:r>
                        </m:sub>
                      </m:sSub>
                    </m:oMath>
                  </m:oMathPara>
                </a14:m>
                <a:endParaRPr lang="zh-CN" altLang="en-US" sz="2400"/>
              </a:p>
            </p:txBody>
          </p:sp>
        </mc:Choice>
        <mc:Fallback xmlns="">
          <p:sp>
            <p:nvSpPr>
              <p:cNvPr id="31" name="文本框 30">
                <a:extLst>
                  <a:ext uri="{FF2B5EF4-FFF2-40B4-BE49-F238E27FC236}">
                    <a16:creationId xmlns:a16="http://schemas.microsoft.com/office/drawing/2014/main" id="{EFDA6B33-A1D9-2041-AF75-C537283A2AB8}"/>
                  </a:ext>
                </a:extLst>
              </p:cNvPr>
              <p:cNvSpPr txBox="1">
                <a:spLocks noRot="1" noChangeAspect="1" noMove="1" noResize="1" noEditPoints="1" noAdjustHandles="1" noChangeArrowheads="1" noChangeShapeType="1" noTextEdit="1"/>
              </p:cNvSpPr>
              <p:nvPr/>
            </p:nvSpPr>
            <p:spPr>
              <a:xfrm>
                <a:off x="8211376" y="2410487"/>
                <a:ext cx="3257810" cy="490840"/>
              </a:xfrm>
              <a:prstGeom prst="rect">
                <a:avLst/>
              </a:prstGeom>
              <a:blipFill>
                <a:blip r:embed="rId7"/>
                <a:stretch>
                  <a:fillRect b="-12500"/>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B3672EDA-53B2-EA48-A62E-024DCCC30440}"/>
              </a:ext>
            </a:extLst>
          </p:cNvPr>
          <p:cNvSpPr txBox="1"/>
          <p:nvPr/>
        </p:nvSpPr>
        <p:spPr>
          <a:xfrm>
            <a:off x="767156" y="3524372"/>
            <a:ext cx="10702029" cy="223657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altLang="zh-CN" sz="2400" dirty="0">
                <a:latin typeface="Arial" panose="020B0604020202020204" pitchFamily="34" charset="0"/>
                <a:ea typeface="SimHei" panose="02010609060101010101" pitchFamily="49" charset="-122"/>
                <a:cs typeface="Arial" panose="020B0604020202020204" pitchFamily="34" charset="0"/>
              </a:rPr>
              <a:t>Top-1</a:t>
            </a:r>
            <a:r>
              <a:rPr lang="zh-CN" altLang="en-US" sz="2400" dirty="0">
                <a:latin typeface="Arial" panose="020B0604020202020204" pitchFamily="34" charset="0"/>
                <a:ea typeface="SimHei" panose="02010609060101010101" pitchFamily="49" charset="-122"/>
                <a:cs typeface="Arial" panose="020B0604020202020204" pitchFamily="34" charset="0"/>
              </a:rPr>
              <a:t> </a:t>
            </a:r>
            <a:r>
              <a:rPr lang="en-US" altLang="zh-CN" sz="2400" dirty="0">
                <a:latin typeface="Arial" panose="020B0604020202020204" pitchFamily="34" charset="0"/>
                <a:ea typeface="SimHei" panose="02010609060101010101" pitchFamily="49" charset="-122"/>
                <a:cs typeface="Arial" panose="020B0604020202020204" pitchFamily="34" charset="0"/>
              </a:rPr>
              <a:t>Accuracy</a:t>
            </a:r>
            <a:r>
              <a:rPr lang="zh-CN" altLang="en-US" sz="2400" dirty="0">
                <a:latin typeface="Arial" panose="020B0604020202020204" pitchFamily="34" charset="0"/>
                <a:ea typeface="SimHei" panose="02010609060101010101" pitchFamily="49" charset="-122"/>
                <a:cs typeface="Arial" panose="020B0604020202020204" pitchFamily="34" charset="0"/>
              </a:rPr>
              <a:t>：模型输出的概率向量中概率</a:t>
            </a:r>
            <a:r>
              <a:rPr lang="zh-CN" altLang="en-US" sz="2400" dirty="0">
                <a:solidFill>
                  <a:srgbClr val="C00000"/>
                </a:solidFill>
                <a:latin typeface="Arial" panose="020B0604020202020204" pitchFamily="34" charset="0"/>
                <a:ea typeface="SimHei" panose="02010609060101010101" pitchFamily="49" charset="-122"/>
                <a:cs typeface="Arial" panose="020B0604020202020204" pitchFamily="34" charset="0"/>
              </a:rPr>
              <a:t>排名第一的类别与实际结果相符</a:t>
            </a:r>
            <a:r>
              <a:rPr lang="zh-CN" altLang="en-US" sz="2400" dirty="0">
                <a:latin typeface="Arial" panose="020B0604020202020204" pitchFamily="34" charset="0"/>
                <a:ea typeface="SimHei" panose="02010609060101010101" pitchFamily="49" charset="-122"/>
                <a:cs typeface="Arial" panose="020B0604020202020204" pitchFamily="34" charset="0"/>
              </a:rPr>
              <a:t>的准确率。</a:t>
            </a:r>
            <a:endParaRPr lang="en-US" altLang="zh-CN" sz="2400" dirty="0">
              <a:latin typeface="Arial" panose="020B0604020202020204" pitchFamily="34" charset="0"/>
              <a:ea typeface="SimHei" panose="02010609060101010101" pitchFamily="49" charset="-122"/>
              <a:cs typeface="Arial" panose="020B0604020202020204" pitchFamily="34" charset="0"/>
            </a:endParaRPr>
          </a:p>
          <a:p>
            <a:pPr marL="342900" indent="-342900" algn="just">
              <a:lnSpc>
                <a:spcPct val="150000"/>
              </a:lnSpc>
              <a:buFont typeface="Arial" panose="020B0604020202020204" pitchFamily="34" charset="0"/>
              <a:buChar char="•"/>
            </a:pPr>
            <a:r>
              <a:rPr lang="en-US" altLang="zh-CN" sz="2400" dirty="0">
                <a:latin typeface="Arial" panose="020B0604020202020204" pitchFamily="34" charset="0"/>
                <a:ea typeface="SimHei" panose="02010609060101010101" pitchFamily="49" charset="-122"/>
                <a:cs typeface="Arial" panose="020B0604020202020204" pitchFamily="34" charset="0"/>
              </a:rPr>
              <a:t>Top-5</a:t>
            </a:r>
            <a:r>
              <a:rPr lang="zh-CN" altLang="en-US" sz="2400" dirty="0">
                <a:latin typeface="Arial" panose="020B0604020202020204" pitchFamily="34" charset="0"/>
                <a:ea typeface="SimHei" panose="02010609060101010101" pitchFamily="49" charset="-122"/>
                <a:cs typeface="Arial" panose="020B0604020202020204" pitchFamily="34" charset="0"/>
              </a:rPr>
              <a:t> </a:t>
            </a:r>
            <a:r>
              <a:rPr lang="en-US" altLang="zh-CN" sz="2400" dirty="0">
                <a:latin typeface="Arial" panose="020B0604020202020204" pitchFamily="34" charset="0"/>
                <a:ea typeface="SimHei" panose="02010609060101010101" pitchFamily="49" charset="-122"/>
                <a:cs typeface="Arial" panose="020B0604020202020204" pitchFamily="34" charset="0"/>
              </a:rPr>
              <a:t>Accuracy</a:t>
            </a:r>
            <a:r>
              <a:rPr lang="zh-CN" altLang="en-US" sz="2400" dirty="0">
                <a:latin typeface="Arial" panose="020B0604020202020204" pitchFamily="34" charset="0"/>
                <a:ea typeface="SimHei" panose="02010609060101010101" pitchFamily="49" charset="-122"/>
                <a:cs typeface="Arial" panose="020B0604020202020204" pitchFamily="34" charset="0"/>
              </a:rPr>
              <a:t>：模型输出的概率向量中概率</a:t>
            </a:r>
            <a:r>
              <a:rPr lang="zh-CN" altLang="en-US" sz="2400" dirty="0">
                <a:solidFill>
                  <a:srgbClr val="C00000"/>
                </a:solidFill>
                <a:latin typeface="Arial" panose="020B0604020202020204" pitchFamily="34" charset="0"/>
                <a:ea typeface="SimHei" panose="02010609060101010101" pitchFamily="49" charset="-122"/>
                <a:cs typeface="Arial" panose="020B0604020202020204" pitchFamily="34" charset="0"/>
              </a:rPr>
              <a:t>排名前五的类别中包含实际结果</a:t>
            </a:r>
            <a:r>
              <a:rPr lang="zh-CN" altLang="en-US" sz="2400" dirty="0">
                <a:latin typeface="Arial" panose="020B0604020202020204" pitchFamily="34" charset="0"/>
                <a:ea typeface="SimHei" panose="02010609060101010101" pitchFamily="49" charset="-122"/>
                <a:cs typeface="Arial" panose="020B0604020202020204" pitchFamily="34" charset="0"/>
              </a:rPr>
              <a:t>的准确率。 </a:t>
            </a:r>
            <a:endParaRPr lang="en-US" altLang="zh-CN" sz="2400"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105947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p:txBody>
          <a:bodyPr>
            <a:normAutofit/>
          </a:bodyPr>
          <a:lstStyle/>
          <a:p>
            <a:r>
              <a:rPr kumimoji="1" lang="zh-CN" altLang="en-US"/>
              <a:t>背景引入</a:t>
            </a:r>
            <a:r>
              <a:rPr kumimoji="1" lang="en-US" altLang="zh-CN"/>
              <a:t>——</a:t>
            </a:r>
            <a:r>
              <a:rPr kumimoji="1" lang="zh-CN" altLang="en-US"/>
              <a:t>研究内容</a:t>
            </a:r>
          </a:p>
        </p:txBody>
      </p:sp>
      <p:sp>
        <p:nvSpPr>
          <p:cNvPr id="3" name="文本框 2">
            <a:extLst>
              <a:ext uri="{FF2B5EF4-FFF2-40B4-BE49-F238E27FC236}">
                <a16:creationId xmlns:a16="http://schemas.microsoft.com/office/drawing/2014/main" id="{F1F76EDF-0233-A84F-B071-FC96E67A6490}"/>
              </a:ext>
            </a:extLst>
          </p:cNvPr>
          <p:cNvSpPr txBox="1"/>
          <p:nvPr/>
        </p:nvSpPr>
        <p:spPr>
          <a:xfrm>
            <a:off x="336149" y="983735"/>
            <a:ext cx="11498799" cy="4991751"/>
          </a:xfrm>
          <a:prstGeom prst="rect">
            <a:avLst/>
          </a:prstGeom>
          <a:noFill/>
        </p:spPr>
        <p:txBody>
          <a:bodyPr wrap="square" rtlCol="0">
            <a:spAutoFit/>
          </a:bodyPr>
          <a:lstStyle/>
          <a:p>
            <a:pPr algn="just">
              <a:lnSpc>
                <a:spcPct val="150000"/>
              </a:lnSpc>
            </a:pPr>
            <a:r>
              <a:rPr lang="zh-CN" altLang="en-US" sz="2400" b="1" dirty="0">
                <a:solidFill>
                  <a:srgbClr val="005493"/>
                </a:solidFill>
                <a:latin typeface="SimHei" panose="02010609060101010101" pitchFamily="49" charset="-122"/>
                <a:ea typeface="SimHei" panose="02010609060101010101" pitchFamily="49" charset="-122"/>
              </a:rPr>
              <a:t>现有研究</a:t>
            </a:r>
            <a:r>
              <a:rPr lang="zh-CN" altLang="en-US" sz="2400" dirty="0">
                <a:solidFill>
                  <a:srgbClr val="005493"/>
                </a:solidFill>
                <a:latin typeface="SimHei" panose="02010609060101010101" pitchFamily="49" charset="-122"/>
                <a:ea typeface="SimHei" panose="02010609060101010101" pitchFamily="49" charset="-122"/>
              </a:rPr>
              <a:t>：</a:t>
            </a:r>
            <a:endParaRPr lang="en-US" altLang="zh-CN" sz="2400" dirty="0">
              <a:solidFill>
                <a:srgbClr val="005493"/>
              </a:solidFill>
              <a:latin typeface="SimHei" panose="02010609060101010101" pitchFamily="49" charset="-122"/>
              <a:ea typeface="SimHei" panose="02010609060101010101" pitchFamily="49" charset="-122"/>
            </a:endParaRPr>
          </a:p>
          <a:p>
            <a:pPr marL="342900" indent="-342900" algn="just">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攻击方法：</a:t>
            </a:r>
            <a:r>
              <a:rPr lang="zh-CN" altLang="en-US" sz="2400" dirty="0">
                <a:latin typeface="SimHei" panose="02010609060101010101" pitchFamily="49" charset="-122"/>
                <a:ea typeface="SimHei" panose="02010609060101010101" pitchFamily="49" charset="-122"/>
              </a:rPr>
              <a:t>攻击者可以</a:t>
            </a:r>
            <a:r>
              <a:rPr lang="zh-CN" altLang="en-US" sz="2400" dirty="0">
                <a:solidFill>
                  <a:srgbClr val="C00000"/>
                </a:solidFill>
                <a:latin typeface="SimHei" panose="02010609060101010101" pitchFamily="49" charset="-122"/>
                <a:ea typeface="SimHei" panose="02010609060101010101" pitchFamily="49" charset="-122"/>
              </a:rPr>
              <a:t>直接发送数据到分类器</a:t>
            </a:r>
            <a:r>
              <a:rPr lang="zh-CN" altLang="en-US" sz="2400" dirty="0">
                <a:latin typeface="SimHei" panose="02010609060101010101" pitchFamily="49" charset="-122"/>
                <a:ea typeface="SimHei" panose="02010609060101010101" pitchFamily="49" charset="-122"/>
              </a:rPr>
              <a:t>。攻击者将生成的对抗样本输入分类器可成功发起攻击。</a:t>
            </a:r>
            <a:endParaRPr lang="en-US" altLang="zh-CN" sz="2400" dirty="0">
              <a:latin typeface="SimHei" panose="02010609060101010101" pitchFamily="49" charset="-122"/>
              <a:ea typeface="SimHei" panose="02010609060101010101" pitchFamily="49" charset="-122"/>
            </a:endParaRPr>
          </a:p>
          <a:p>
            <a:pPr marL="342900" indent="-342900" algn="just">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攻击场景：</a:t>
            </a:r>
            <a:r>
              <a:rPr lang="zh-CN" altLang="en-US" sz="2400" dirty="0">
                <a:latin typeface="SimHei" panose="02010609060101010101" pitchFamily="49" charset="-122"/>
                <a:ea typeface="SimHei" panose="02010609060101010101" pitchFamily="49" charset="-122"/>
              </a:rPr>
              <a:t>逃避垃圾邮件检测器、逃避恶意软件检测器等。</a:t>
            </a:r>
            <a:endParaRPr lang="en-US" altLang="zh-CN" sz="2400" dirty="0">
              <a:latin typeface="SimHei" panose="02010609060101010101" pitchFamily="49" charset="-122"/>
              <a:ea typeface="SimHei" panose="02010609060101010101" pitchFamily="49" charset="-122"/>
            </a:endParaRPr>
          </a:p>
          <a:p>
            <a:pPr algn="just">
              <a:lnSpc>
                <a:spcPct val="150000"/>
              </a:lnSpc>
            </a:pPr>
            <a:r>
              <a:rPr lang="zh-CN" altLang="en-US" sz="2400" b="1" dirty="0">
                <a:solidFill>
                  <a:srgbClr val="005493"/>
                </a:solidFill>
                <a:latin typeface="SimHei" panose="02010609060101010101" pitchFamily="49" charset="-122"/>
                <a:ea typeface="SimHei" panose="02010609060101010101" pitchFamily="49" charset="-122"/>
              </a:rPr>
              <a:t>本文研究：</a:t>
            </a:r>
            <a:endParaRPr lang="en-US" altLang="zh-CN" sz="2400" b="1" dirty="0">
              <a:solidFill>
                <a:srgbClr val="005493"/>
              </a:solidFill>
              <a:latin typeface="SimHei" panose="02010609060101010101" pitchFamily="49" charset="-122"/>
              <a:ea typeface="SimHei" panose="02010609060101010101" pitchFamily="49" charset="-122"/>
            </a:endParaRPr>
          </a:p>
          <a:p>
            <a:pPr marL="342900" indent="-342900" algn="just">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攻击方法：</a:t>
            </a:r>
            <a:r>
              <a:rPr lang="zh-CN" altLang="en-US" sz="2400" dirty="0">
                <a:latin typeface="SimHei" panose="02010609060101010101" pitchFamily="49" charset="-122"/>
                <a:ea typeface="SimHei" panose="02010609060101010101" pitchFamily="49" charset="-122"/>
              </a:rPr>
              <a:t>在物理世界中，攻击者</a:t>
            </a:r>
            <a:r>
              <a:rPr lang="zh-CN" altLang="en-US" sz="2400" dirty="0">
                <a:solidFill>
                  <a:srgbClr val="C00000"/>
                </a:solidFill>
                <a:latin typeface="SimHei" panose="02010609060101010101" pitchFamily="49" charset="-122"/>
                <a:ea typeface="SimHei" panose="02010609060101010101" pitchFamily="49" charset="-122"/>
              </a:rPr>
              <a:t>采用传感器</a:t>
            </a:r>
            <a:r>
              <a:rPr lang="zh-CN" altLang="en-US" sz="2400" dirty="0">
                <a:latin typeface="SimHei" panose="02010609060101010101" pitchFamily="49" charset="-122"/>
                <a:ea typeface="SimHei" panose="02010609060101010101" pitchFamily="49" charset="-122"/>
              </a:rPr>
              <a:t>（如手机摄像头等）</a:t>
            </a:r>
            <a:r>
              <a:rPr lang="zh-CN" altLang="en-US" sz="2400" dirty="0">
                <a:solidFill>
                  <a:srgbClr val="C00000"/>
                </a:solidFill>
                <a:latin typeface="SimHei" panose="02010609060101010101" pitchFamily="49" charset="-122"/>
                <a:ea typeface="SimHei" panose="02010609060101010101" pitchFamily="49" charset="-122"/>
              </a:rPr>
              <a:t>采集数据并发送到分类器</a:t>
            </a:r>
            <a:r>
              <a:rPr lang="zh-CN" altLang="en-US" sz="2400" dirty="0">
                <a:latin typeface="SimHei" panose="02010609060101010101" pitchFamily="49" charset="-122"/>
                <a:ea typeface="SimHei" panose="02010609060101010101" pitchFamily="49" charset="-122"/>
              </a:rPr>
              <a:t>。攻击者不能依赖于对输入数据进行细粒度的修改，但也可以通过改进对抗样本生成算法成功发起攻击。</a:t>
            </a:r>
            <a:endParaRPr lang="en-US" altLang="zh-CN" sz="2400" dirty="0">
              <a:latin typeface="SimHei" panose="02010609060101010101" pitchFamily="49" charset="-122"/>
              <a:ea typeface="SimHei" panose="02010609060101010101" pitchFamily="49" charset="-122"/>
            </a:endParaRPr>
          </a:p>
          <a:p>
            <a:pPr marL="342900" indent="-342900" algn="just">
              <a:lnSpc>
                <a:spcPct val="150000"/>
              </a:lnSpc>
              <a:buFont typeface="Arial" panose="020B0604020202020204" pitchFamily="34" charset="0"/>
              <a:buChar char="•"/>
            </a:pPr>
            <a:r>
              <a:rPr lang="zh-CN" altLang="en-US" sz="2400" b="1" dirty="0">
                <a:latin typeface="SimHei" panose="02010609060101010101" pitchFamily="49" charset="-122"/>
                <a:ea typeface="SimHei" panose="02010609060101010101" pitchFamily="49" charset="-122"/>
              </a:rPr>
              <a:t>攻击场景：</a:t>
            </a:r>
            <a:r>
              <a:rPr lang="zh-CN" altLang="en-US" sz="2400" dirty="0">
                <a:latin typeface="SimHei" panose="02010609060101010101" pitchFamily="49" charset="-122"/>
                <a:ea typeface="SimHei" panose="02010609060101010101" pitchFamily="49" charset="-122"/>
              </a:rPr>
              <a:t>机器人、视频监控系统、手机应用等。</a:t>
            </a:r>
          </a:p>
        </p:txBody>
      </p:sp>
    </p:spTree>
    <p:extLst>
      <p:ext uri="{BB962C8B-B14F-4D97-AF65-F5344CB8AC3E}">
        <p14:creationId xmlns:p14="http://schemas.microsoft.com/office/powerpoint/2010/main" val="131597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p:txBody>
          <a:bodyPr>
            <a:normAutofit/>
          </a:bodyPr>
          <a:lstStyle/>
          <a:p>
            <a:r>
              <a:rPr kumimoji="1" lang="zh-CN" altLang="en-US"/>
              <a:t>背景引入</a:t>
            </a:r>
            <a:r>
              <a:rPr kumimoji="1" lang="en-US" altLang="zh-CN"/>
              <a:t>——</a:t>
            </a:r>
            <a:r>
              <a:rPr kumimoji="1" lang="zh-CN" altLang="en-US"/>
              <a:t>研究方法</a:t>
            </a:r>
          </a:p>
        </p:txBody>
      </p:sp>
      <p:pic>
        <p:nvPicPr>
          <p:cNvPr id="9" name="图片 8">
            <a:extLst>
              <a:ext uri="{FF2B5EF4-FFF2-40B4-BE49-F238E27FC236}">
                <a16:creationId xmlns:a16="http://schemas.microsoft.com/office/drawing/2014/main" id="{7EBBCE5D-1658-D847-98E2-BE23CDC4AA6E}"/>
              </a:ext>
            </a:extLst>
          </p:cNvPr>
          <p:cNvPicPr>
            <a:picLocks noChangeAspect="1"/>
          </p:cNvPicPr>
          <p:nvPr/>
        </p:nvPicPr>
        <p:blipFill>
          <a:blip r:embed="rId2"/>
          <a:stretch>
            <a:fillRect/>
          </a:stretch>
        </p:blipFill>
        <p:spPr>
          <a:xfrm>
            <a:off x="329682" y="1098550"/>
            <a:ext cx="4152900" cy="4660900"/>
          </a:xfrm>
          <a:prstGeom prst="rect">
            <a:avLst/>
          </a:prstGeom>
        </p:spPr>
      </p:pic>
      <p:sp>
        <p:nvSpPr>
          <p:cNvPr id="13" name="文本框 12">
            <a:extLst>
              <a:ext uri="{FF2B5EF4-FFF2-40B4-BE49-F238E27FC236}">
                <a16:creationId xmlns:a16="http://schemas.microsoft.com/office/drawing/2014/main" id="{84F6D2D2-6DDF-674E-8D90-77B252DD1F24}"/>
              </a:ext>
            </a:extLst>
          </p:cNvPr>
          <p:cNvSpPr txBox="1"/>
          <p:nvPr/>
        </p:nvSpPr>
        <p:spPr>
          <a:xfrm>
            <a:off x="3028950" y="1754038"/>
            <a:ext cx="1173773" cy="369332"/>
          </a:xfrm>
          <a:prstGeom prst="rect">
            <a:avLst/>
          </a:prstGeom>
          <a:noFill/>
        </p:spPr>
        <p:txBody>
          <a:bodyPr wrap="square">
            <a:spAutoFit/>
          </a:bodyPr>
          <a:lstStyle/>
          <a:p>
            <a:r>
              <a:rPr lang="zh-CN" altLang="en-US" sz="1800" dirty="0">
                <a:latin typeface="SimHei" panose="02010609060101010101" pitchFamily="49" charset="-122"/>
                <a:ea typeface="SimHei" panose="02010609060101010101" pitchFamily="49" charset="-122"/>
              </a:rPr>
              <a:t>直接输入</a:t>
            </a:r>
            <a:endParaRPr lang="zh-CN" altLang="en-US"/>
          </a:p>
        </p:txBody>
      </p:sp>
      <p:sp>
        <p:nvSpPr>
          <p:cNvPr id="14" name="文本框 13">
            <a:extLst>
              <a:ext uri="{FF2B5EF4-FFF2-40B4-BE49-F238E27FC236}">
                <a16:creationId xmlns:a16="http://schemas.microsoft.com/office/drawing/2014/main" id="{C7D85C76-3F70-BC4A-99B9-F06AE2C39757}"/>
              </a:ext>
            </a:extLst>
          </p:cNvPr>
          <p:cNvSpPr txBox="1"/>
          <p:nvPr/>
        </p:nvSpPr>
        <p:spPr>
          <a:xfrm>
            <a:off x="3028949" y="4818158"/>
            <a:ext cx="1173773" cy="369332"/>
          </a:xfrm>
          <a:prstGeom prst="rect">
            <a:avLst/>
          </a:prstGeom>
          <a:noFill/>
        </p:spPr>
        <p:txBody>
          <a:bodyPr wrap="square">
            <a:spAutoFit/>
          </a:bodyPr>
          <a:lstStyle/>
          <a:p>
            <a:r>
              <a:rPr lang="zh-CN" altLang="en-US" dirty="0">
                <a:latin typeface="SimHei" panose="02010609060101010101" pitchFamily="49" charset="-122"/>
                <a:ea typeface="SimHei" panose="02010609060101010101" pitchFamily="49" charset="-122"/>
              </a:rPr>
              <a:t>间接</a:t>
            </a:r>
            <a:r>
              <a:rPr lang="zh-CN" altLang="en-US" sz="1800" dirty="0">
                <a:latin typeface="SimHei" panose="02010609060101010101" pitchFamily="49" charset="-122"/>
                <a:ea typeface="SimHei" panose="02010609060101010101" pitchFamily="49" charset="-122"/>
              </a:rPr>
              <a:t>输入</a:t>
            </a:r>
            <a:endParaRPr lang="zh-CN" altLang="en-US"/>
          </a:p>
        </p:txBody>
      </p:sp>
      <p:grpSp>
        <p:nvGrpSpPr>
          <p:cNvPr id="23" name="组合 22">
            <a:extLst>
              <a:ext uri="{FF2B5EF4-FFF2-40B4-BE49-F238E27FC236}">
                <a16:creationId xmlns:a16="http://schemas.microsoft.com/office/drawing/2014/main" id="{6ED2C6A0-64D2-874D-AACF-DE3218D7E463}"/>
              </a:ext>
            </a:extLst>
          </p:cNvPr>
          <p:cNvGrpSpPr/>
          <p:nvPr/>
        </p:nvGrpSpPr>
        <p:grpSpPr>
          <a:xfrm>
            <a:off x="4800598" y="1819440"/>
            <a:ext cx="6608367" cy="3219120"/>
            <a:chOff x="4826975" y="1938704"/>
            <a:chExt cx="6608367" cy="3219120"/>
          </a:xfrm>
        </p:grpSpPr>
        <p:pic>
          <p:nvPicPr>
            <p:cNvPr id="15" name="图片 14">
              <a:extLst>
                <a:ext uri="{FF2B5EF4-FFF2-40B4-BE49-F238E27FC236}">
                  <a16:creationId xmlns:a16="http://schemas.microsoft.com/office/drawing/2014/main" id="{2A47C28F-E11B-1045-8B02-42F4180D6002}"/>
                </a:ext>
              </a:extLst>
            </p:cNvPr>
            <p:cNvPicPr>
              <a:picLocks noChangeAspect="1"/>
            </p:cNvPicPr>
            <p:nvPr/>
          </p:nvPicPr>
          <p:blipFill>
            <a:blip r:embed="rId3"/>
            <a:stretch>
              <a:fillRect/>
            </a:stretch>
          </p:blipFill>
          <p:spPr>
            <a:xfrm>
              <a:off x="4826975" y="1938704"/>
              <a:ext cx="6608367" cy="2849788"/>
            </a:xfrm>
            <a:prstGeom prst="rect">
              <a:avLst/>
            </a:prstGeom>
          </p:spPr>
        </p:pic>
        <p:sp>
          <p:nvSpPr>
            <p:cNvPr id="17" name="文本框 16">
              <a:extLst>
                <a:ext uri="{FF2B5EF4-FFF2-40B4-BE49-F238E27FC236}">
                  <a16:creationId xmlns:a16="http://schemas.microsoft.com/office/drawing/2014/main" id="{6A215B0D-A832-684C-840E-7C0540B60316}"/>
                </a:ext>
              </a:extLst>
            </p:cNvPr>
            <p:cNvSpPr txBox="1"/>
            <p:nvPr/>
          </p:nvSpPr>
          <p:spPr>
            <a:xfrm>
              <a:off x="5326672" y="4788492"/>
              <a:ext cx="1173773" cy="369332"/>
            </a:xfrm>
            <a:prstGeom prst="rect">
              <a:avLst/>
            </a:prstGeom>
            <a:noFill/>
          </p:spPr>
          <p:txBody>
            <a:bodyPr wrap="square">
              <a:spAutoFit/>
            </a:bodyPr>
            <a:lstStyle/>
            <a:p>
              <a:r>
                <a:rPr lang="zh-CN" altLang="en-US" dirty="0">
                  <a:latin typeface="SimHei" panose="02010609060101010101" pitchFamily="49" charset="-122"/>
                  <a:ea typeface="SimHei" panose="02010609060101010101" pitchFamily="49" charset="-122"/>
                </a:rPr>
                <a:t>混合排版</a:t>
              </a:r>
              <a:endParaRPr lang="zh-CN" altLang="en-US"/>
            </a:p>
          </p:txBody>
        </p:sp>
        <p:sp>
          <p:nvSpPr>
            <p:cNvPr id="18" name="文本框 17">
              <a:extLst>
                <a:ext uri="{FF2B5EF4-FFF2-40B4-BE49-F238E27FC236}">
                  <a16:creationId xmlns:a16="http://schemas.microsoft.com/office/drawing/2014/main" id="{017F2DE5-8620-DF4F-A8FD-10C58F7D6534}"/>
                </a:ext>
              </a:extLst>
            </p:cNvPr>
            <p:cNvSpPr txBox="1"/>
            <p:nvPr/>
          </p:nvSpPr>
          <p:spPr>
            <a:xfrm>
              <a:off x="7445593" y="4788492"/>
              <a:ext cx="1371129" cy="369332"/>
            </a:xfrm>
            <a:prstGeom prst="rect">
              <a:avLst/>
            </a:prstGeom>
            <a:noFill/>
          </p:spPr>
          <p:txBody>
            <a:bodyPr wrap="square">
              <a:spAutoFit/>
            </a:bodyPr>
            <a:lstStyle/>
            <a:p>
              <a:r>
                <a:rPr lang="zh-CN" altLang="en-US" dirty="0">
                  <a:latin typeface="SimHei" panose="02010609060101010101" pitchFamily="49" charset="-122"/>
                  <a:ea typeface="SimHei" panose="02010609060101010101" pitchFamily="49" charset="-122"/>
                </a:rPr>
                <a:t>打印并拍照</a:t>
              </a:r>
              <a:endParaRPr lang="zh-CN" altLang="en-US"/>
            </a:p>
          </p:txBody>
        </p:sp>
        <p:sp>
          <p:nvSpPr>
            <p:cNvPr id="19" name="文本框 18">
              <a:extLst>
                <a:ext uri="{FF2B5EF4-FFF2-40B4-BE49-F238E27FC236}">
                  <a16:creationId xmlns:a16="http://schemas.microsoft.com/office/drawing/2014/main" id="{7F502E3B-3FA9-7942-BE4B-1C57C89D2624}"/>
                </a:ext>
              </a:extLst>
            </p:cNvPr>
            <p:cNvSpPr txBox="1"/>
            <p:nvPr/>
          </p:nvSpPr>
          <p:spPr>
            <a:xfrm>
              <a:off x="9761870" y="4788492"/>
              <a:ext cx="1150354" cy="369332"/>
            </a:xfrm>
            <a:prstGeom prst="rect">
              <a:avLst/>
            </a:prstGeom>
            <a:noFill/>
          </p:spPr>
          <p:txBody>
            <a:bodyPr wrap="square">
              <a:spAutoFit/>
            </a:bodyPr>
            <a:lstStyle/>
            <a:p>
              <a:r>
                <a:rPr lang="zh-CN" altLang="en-US" dirty="0">
                  <a:latin typeface="SimHei" panose="02010609060101010101" pitchFamily="49" charset="-122"/>
                  <a:ea typeface="SimHei" panose="02010609060101010101" pitchFamily="49" charset="-122"/>
                </a:rPr>
                <a:t>提取图像</a:t>
              </a:r>
              <a:endParaRPr lang="zh-CN" altLang="en-US"/>
            </a:p>
          </p:txBody>
        </p:sp>
      </p:grpSp>
    </p:spTree>
    <p:extLst>
      <p:ext uri="{BB962C8B-B14F-4D97-AF65-F5344CB8AC3E}">
        <p14:creationId xmlns:p14="http://schemas.microsoft.com/office/powerpoint/2010/main" val="231477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FCA6FF8-3D16-CA4A-8A7F-6A97E532FFE7}"/>
              </a:ext>
            </a:extLst>
          </p:cNvPr>
          <p:cNvSpPr>
            <a:spLocks noGrp="1"/>
          </p:cNvSpPr>
          <p:nvPr>
            <p:ph type="body" sz="quarter" idx="11"/>
          </p:nvPr>
        </p:nvSpPr>
        <p:spPr/>
        <p:txBody>
          <a:bodyPr/>
          <a:lstStyle/>
          <a:p>
            <a:r>
              <a:rPr kumimoji="1" lang="en-US" altLang="zh-CN"/>
              <a:t>02</a:t>
            </a:r>
            <a:endParaRPr kumimoji="1" lang="zh-CN" altLang="en-US"/>
          </a:p>
        </p:txBody>
      </p:sp>
      <p:sp>
        <p:nvSpPr>
          <p:cNvPr id="3" name="文本占位符 2">
            <a:extLst>
              <a:ext uri="{FF2B5EF4-FFF2-40B4-BE49-F238E27FC236}">
                <a16:creationId xmlns:a16="http://schemas.microsoft.com/office/drawing/2014/main" id="{B5D046AF-38BB-0643-88AB-61055D20C26C}"/>
              </a:ext>
            </a:extLst>
          </p:cNvPr>
          <p:cNvSpPr>
            <a:spLocks noGrp="1"/>
          </p:cNvSpPr>
          <p:nvPr>
            <p:ph type="body" sz="quarter" idx="12"/>
          </p:nvPr>
        </p:nvSpPr>
        <p:spPr/>
        <p:txBody>
          <a:bodyPr/>
          <a:lstStyle/>
          <a:p>
            <a:r>
              <a:rPr kumimoji="1" lang="zh-CN" altLang="en-US"/>
              <a:t>对抗样本的生成</a:t>
            </a:r>
          </a:p>
        </p:txBody>
      </p:sp>
    </p:spTree>
    <p:extLst>
      <p:ext uri="{BB962C8B-B14F-4D97-AF65-F5344CB8AC3E}">
        <p14:creationId xmlns:p14="http://schemas.microsoft.com/office/powerpoint/2010/main" val="2044540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DF4946-B0BE-3044-9092-E37BB58160E6}"/>
              </a:ext>
            </a:extLst>
          </p:cNvPr>
          <p:cNvSpPr>
            <a:spLocks noGrp="1"/>
          </p:cNvSpPr>
          <p:nvPr>
            <p:ph type="body" sz="quarter" idx="10"/>
          </p:nvPr>
        </p:nvSpPr>
        <p:spPr/>
        <p:txBody>
          <a:bodyPr>
            <a:normAutofit/>
          </a:bodyPr>
          <a:lstStyle/>
          <a:p>
            <a:r>
              <a:rPr kumimoji="1" lang="zh-CN" altLang="en-US"/>
              <a:t>对抗样本的生成</a:t>
            </a:r>
            <a:r>
              <a:rPr kumimoji="1" lang="en-US" altLang="zh-CN"/>
              <a:t>——</a:t>
            </a:r>
            <a:r>
              <a:rPr kumimoji="1" lang="zh-CN" altLang="en-US"/>
              <a:t>符号说明</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1F76EDF-0233-A84F-B071-FC96E67A6490}"/>
                  </a:ext>
                </a:extLst>
              </p:cNvPr>
              <p:cNvSpPr txBox="1"/>
              <p:nvPr/>
            </p:nvSpPr>
            <p:spPr>
              <a:xfrm>
                <a:off x="346600" y="765065"/>
                <a:ext cx="11498799" cy="5327869"/>
              </a:xfrm>
              <a:prstGeom prst="rect">
                <a:avLst/>
              </a:prstGeom>
              <a:noFill/>
            </p:spPr>
            <p:txBody>
              <a:bodyPr wrap="square" rtlCol="0">
                <a:spAutoFit/>
              </a:bodyPr>
              <a:lstStyle/>
              <a:p>
                <a:pPr marL="342900" indent="-342900" algn="just">
                  <a:lnSpc>
                    <a:spcPct val="200000"/>
                  </a:lnSpc>
                  <a:buFont typeface="Arial" panose="020B0604020202020204" pitchFamily="34" charset="0"/>
                  <a:buChar char="•"/>
                </a:pPr>
                <a14:m>
                  <m:oMath xmlns:m="http://schemas.openxmlformats.org/officeDocument/2006/math">
                    <m:r>
                      <a:rPr lang="en-US" altLang="zh-CN" sz="2400" b="1" i="1" dirty="0">
                        <a:solidFill>
                          <a:srgbClr val="005493"/>
                        </a:solidFill>
                        <a:latin typeface="Cambria Math" panose="02040503050406030204" pitchFamily="18" charset="0"/>
                        <a:ea typeface="SimHei" panose="02010609060101010101" pitchFamily="49" charset="-122"/>
                      </a:rPr>
                      <m:t>𝑿</m:t>
                    </m:r>
                  </m:oMath>
                </a14:m>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图像样本</a:t>
                </a:r>
                <a:r>
                  <a:rPr lang="en-US" altLang="zh-CN" sz="2400" dirty="0">
                    <a:latin typeface="SimHei" panose="02010609060101010101" pitchFamily="49" charset="-122"/>
                    <a:ea typeface="SimHei" panose="02010609060101010101" pitchFamily="49" charset="-122"/>
                  </a:rPr>
                  <a:t>3-D</a:t>
                </a:r>
                <a:r>
                  <a:rPr lang="zh-CN" altLang="en-US" sz="2400" dirty="0">
                    <a:latin typeface="SimHei" panose="02010609060101010101" pitchFamily="49" charset="-122"/>
                    <a:ea typeface="SimHei" panose="02010609060101010101" pitchFamily="49" charset="-122"/>
                  </a:rPr>
                  <a:t>张量</a:t>
                </a:r>
                <a:r>
                  <a:rPr lang="en-US" altLang="zh-CN" sz="2400" dirty="0">
                    <a:latin typeface="SimHei" panose="02010609060101010101" pitchFamily="49" charset="-122"/>
                    <a:ea typeface="SimHei" panose="02010609060101010101" pitchFamily="49" charset="-122"/>
                  </a:rPr>
                  <a:t>(width</a:t>
                </a:r>
                <a14:m>
                  <m:oMath xmlns:m="http://schemas.openxmlformats.org/officeDocument/2006/math">
                    <m:r>
                      <a:rPr lang="en-US" altLang="zh-CN" sz="2400" b="0" i="0" dirty="0">
                        <a:latin typeface="Cambria Math" panose="02040503050406030204" pitchFamily="18" charset="0"/>
                        <a:ea typeface="Cambria Math" panose="02040503050406030204" pitchFamily="18" charset="0"/>
                      </a:rPr>
                      <m:t> </m:t>
                    </m:r>
                    <m:r>
                      <a:rPr lang="en-US" altLang="zh-CN" sz="2400" i="1" dirty="0">
                        <a:latin typeface="Cambria Math" panose="02040503050406030204" pitchFamily="18" charset="0"/>
                        <a:ea typeface="Cambria Math" panose="02040503050406030204" pitchFamily="18" charset="0"/>
                      </a:rPr>
                      <m:t>×</m:t>
                    </m:r>
                    <m:r>
                      <a:rPr lang="en-US" altLang="zh-CN" sz="2400" b="0" i="1" dirty="0">
                        <a:latin typeface="Cambria Math" panose="02040503050406030204" pitchFamily="18" charset="0"/>
                        <a:ea typeface="Cambria Math" panose="02040503050406030204" pitchFamily="18" charset="0"/>
                      </a:rPr>
                      <m:t> </m:t>
                    </m:r>
                  </m:oMath>
                </a14:m>
                <a:r>
                  <a:rPr lang="en-US" altLang="zh-CN" sz="2400" dirty="0">
                    <a:latin typeface="SimHei" panose="02010609060101010101" pitchFamily="49" charset="-122"/>
                    <a:ea typeface="SimHei" panose="02010609060101010101" pitchFamily="49" charset="-122"/>
                  </a:rPr>
                  <a:t>height</a:t>
                </a:r>
                <a:r>
                  <a:rPr lang="en-US" altLang="zh-CN" sz="2400" dirty="0">
                    <a:ea typeface="Cambria Math" panose="02040503050406030204" pitchFamily="18" charset="0"/>
                  </a:rPr>
                  <a:t> </a:t>
                </a:r>
                <a14:m>
                  <m:oMath xmlns:m="http://schemas.openxmlformats.org/officeDocument/2006/math">
                    <m:r>
                      <a:rPr lang="en-US" altLang="zh-CN" sz="2400" i="1" dirty="0">
                        <a:latin typeface="Cambria Math" panose="02040503050406030204" pitchFamily="18" charset="0"/>
                        <a:ea typeface="Cambria Math" panose="02040503050406030204" pitchFamily="18" charset="0"/>
                      </a:rPr>
                      <m:t>× </m:t>
                    </m:r>
                  </m:oMath>
                </a14:m>
                <a:r>
                  <a:rPr lang="en-US" altLang="zh-CN" sz="2400" dirty="0">
                    <a:latin typeface="SimHei" panose="02010609060101010101" pitchFamily="49" charset="-122"/>
                    <a:ea typeface="SimHei" panose="02010609060101010101" pitchFamily="49" charset="-122"/>
                  </a:rPr>
                  <a:t>depth)</a:t>
                </a:r>
                <a:r>
                  <a:rPr lang="zh-CN" altLang="en-US" sz="2400" dirty="0">
                    <a:latin typeface="SimHei" panose="02010609060101010101" pitchFamily="49" charset="-122"/>
                    <a:ea typeface="SimHei" panose="02010609060101010101" pitchFamily="49" charset="-122"/>
                  </a:rPr>
                  <a:t>，像素值取值范围</a:t>
                </a:r>
                <a14:m>
                  <m:oMath xmlns:m="http://schemas.openxmlformats.org/officeDocument/2006/math">
                    <m:r>
                      <a:rPr lang="en-US" altLang="zh-CN" sz="2400" i="1" dirty="0">
                        <a:latin typeface="Cambria Math" panose="02040503050406030204" pitchFamily="18" charset="0"/>
                        <a:ea typeface="SimHei" panose="02010609060101010101" pitchFamily="49" charset="-122"/>
                      </a:rPr>
                      <m:t>[0, 255]</m:t>
                    </m:r>
                  </m:oMath>
                </a14:m>
                <a:r>
                  <a:rPr lang="en-US" altLang="zh-CN" sz="2400" dirty="0">
                    <a:latin typeface="SimHei" panose="02010609060101010101" pitchFamily="49" charset="-122"/>
                    <a:ea typeface="SimHei" panose="02010609060101010101" pitchFamily="49" charset="-122"/>
                  </a:rPr>
                  <a:t>.</a:t>
                </a:r>
                <a:endParaRPr lang="zh-CN" altLang="en-US" sz="2400" dirty="0">
                  <a:latin typeface="SimHei" panose="02010609060101010101" pitchFamily="49" charset="-122"/>
                  <a:ea typeface="SimHei" panose="02010609060101010101" pitchFamily="49" charset="-122"/>
                </a:endParaRPr>
              </a:p>
              <a:p>
                <a:pPr marL="342900" indent="-342900" algn="just">
                  <a:lnSpc>
                    <a:spcPct val="200000"/>
                  </a:lnSpc>
                  <a:buFont typeface="Arial" panose="020B0604020202020204" pitchFamily="34" charset="0"/>
                  <a:buChar char="•"/>
                </a:pPr>
                <a14:m>
                  <m:oMath xmlns:m="http://schemas.openxmlformats.org/officeDocument/2006/math">
                    <m:sSub>
                      <m:sSubPr>
                        <m:ctrlPr>
                          <a:rPr lang="en-US" altLang="zh-CN" sz="2400" b="0" i="1" dirty="0">
                            <a:solidFill>
                              <a:srgbClr val="005493"/>
                            </a:solidFill>
                            <a:latin typeface="Cambria Math" panose="02040503050406030204" pitchFamily="18" charset="0"/>
                            <a:ea typeface="SimHei" panose="02010609060101010101" pitchFamily="49" charset="-122"/>
                          </a:rPr>
                        </m:ctrlPr>
                      </m:sSubPr>
                      <m:e>
                        <m:r>
                          <a:rPr lang="en-US" altLang="zh-CN" sz="2400" b="0" i="1" dirty="0">
                            <a:solidFill>
                              <a:srgbClr val="005493"/>
                            </a:solidFill>
                            <a:latin typeface="Cambria Math" panose="02040503050406030204" pitchFamily="18" charset="0"/>
                            <a:ea typeface="SimHei" panose="02010609060101010101" pitchFamily="49" charset="-122"/>
                          </a:rPr>
                          <m:t>𝑦</m:t>
                        </m:r>
                      </m:e>
                      <m:sub>
                        <m:r>
                          <a:rPr lang="en-US" altLang="zh-CN" sz="2400" b="0" i="1" dirty="0">
                            <a:solidFill>
                              <a:srgbClr val="005493"/>
                            </a:solidFill>
                            <a:latin typeface="Cambria Math" panose="02040503050406030204" pitchFamily="18" charset="0"/>
                            <a:ea typeface="SimHei" panose="02010609060101010101" pitchFamily="49" charset="-122"/>
                          </a:rPr>
                          <m:t>𝑡𝑟𝑢𝑒</m:t>
                        </m:r>
                      </m:sub>
                    </m:sSub>
                  </m:oMath>
                </a14:m>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图像样本</a:t>
                </a:r>
                <a14:m>
                  <m:oMath xmlns:m="http://schemas.openxmlformats.org/officeDocument/2006/math">
                    <m:r>
                      <a:rPr lang="en-US" altLang="zh-CN" sz="2400" b="0" i="0" dirty="0">
                        <a:latin typeface="Cambria Math" panose="02040503050406030204" pitchFamily="18" charset="0"/>
                        <a:ea typeface="SimHei" panose="02010609060101010101" pitchFamily="49" charset="-122"/>
                      </a:rPr>
                      <m:t> </m:t>
                    </m:r>
                    <m:r>
                      <a:rPr lang="en-US" altLang="zh-CN" sz="2400" b="1" i="1" dirty="0">
                        <a:latin typeface="Cambria Math" panose="02040503050406030204" pitchFamily="18" charset="0"/>
                        <a:ea typeface="SimHei" panose="02010609060101010101" pitchFamily="49" charset="-122"/>
                      </a:rPr>
                      <m:t>𝑿</m:t>
                    </m:r>
                    <m:r>
                      <a:rPr lang="en-US" altLang="zh-CN" sz="2400" b="0" i="1" dirty="0">
                        <a:latin typeface="Cambria Math" panose="02040503050406030204" pitchFamily="18" charset="0"/>
                        <a:ea typeface="SimHei" panose="02010609060101010101" pitchFamily="49" charset="-122"/>
                      </a:rPr>
                      <m:t> </m:t>
                    </m:r>
                  </m:oMath>
                </a14:m>
                <a:r>
                  <a:rPr lang="zh-CN" altLang="en-US" sz="2400" dirty="0">
                    <a:latin typeface="SimHei" panose="02010609060101010101" pitchFamily="49" charset="-122"/>
                    <a:ea typeface="SimHei" panose="02010609060101010101" pitchFamily="49" charset="-122"/>
                  </a:rPr>
                  <a:t>的标签。</a:t>
                </a:r>
              </a:p>
              <a:p>
                <a:pPr marL="342900" indent="-342900" algn="just">
                  <a:lnSpc>
                    <a:spcPct val="200000"/>
                  </a:lnSpc>
                  <a:buFont typeface="Arial" panose="020B0604020202020204" pitchFamily="34" charset="0"/>
                  <a:buChar char="•"/>
                </a:pPr>
                <a14:m>
                  <m:oMath xmlns:m="http://schemas.openxmlformats.org/officeDocument/2006/math">
                    <m:r>
                      <a:rPr lang="en-US" altLang="zh-CN" sz="2400" b="0" i="1" dirty="0">
                        <a:solidFill>
                          <a:srgbClr val="005493"/>
                        </a:solidFill>
                        <a:latin typeface="Cambria Math" panose="02040503050406030204" pitchFamily="18" charset="0"/>
                        <a:ea typeface="SimHei" panose="02010609060101010101" pitchFamily="49" charset="-122"/>
                      </a:rPr>
                      <m:t>𝐽</m:t>
                    </m:r>
                    <m:r>
                      <a:rPr lang="en-US" altLang="zh-CN" sz="2400" b="0" i="1" dirty="0">
                        <a:solidFill>
                          <a:srgbClr val="005493"/>
                        </a:solidFill>
                        <a:latin typeface="Cambria Math" panose="02040503050406030204" pitchFamily="18" charset="0"/>
                        <a:ea typeface="SimHei" panose="02010609060101010101" pitchFamily="49" charset="-122"/>
                      </a:rPr>
                      <m:t>(</m:t>
                    </m:r>
                    <m:r>
                      <a:rPr lang="en-US" altLang="zh-CN" sz="2400" b="1" i="1" dirty="0">
                        <a:solidFill>
                          <a:srgbClr val="005493"/>
                        </a:solidFill>
                        <a:latin typeface="Cambria Math" panose="02040503050406030204" pitchFamily="18" charset="0"/>
                        <a:ea typeface="SimHei" panose="02010609060101010101" pitchFamily="49" charset="-122"/>
                      </a:rPr>
                      <m:t>𝑿</m:t>
                    </m:r>
                    <m:r>
                      <a:rPr lang="en-US" altLang="zh-CN" sz="2400" b="0" i="1" dirty="0">
                        <a:solidFill>
                          <a:srgbClr val="005493"/>
                        </a:solidFill>
                        <a:latin typeface="Cambria Math" panose="02040503050406030204" pitchFamily="18" charset="0"/>
                        <a:ea typeface="SimHei" panose="02010609060101010101" pitchFamily="49" charset="-122"/>
                      </a:rPr>
                      <m:t>,</m:t>
                    </m:r>
                    <m:sSub>
                      <m:sSubPr>
                        <m:ctrlPr>
                          <a:rPr lang="en-US" altLang="zh-CN" sz="2400" b="0" i="1" dirty="0">
                            <a:solidFill>
                              <a:srgbClr val="005493"/>
                            </a:solidFill>
                            <a:latin typeface="Cambria Math" panose="02040503050406030204" pitchFamily="18" charset="0"/>
                            <a:ea typeface="SimHei" panose="02010609060101010101" pitchFamily="49" charset="-122"/>
                          </a:rPr>
                        </m:ctrlPr>
                      </m:sSubPr>
                      <m:e>
                        <m:r>
                          <a:rPr lang="en-US" altLang="zh-CN" sz="2400" b="0" i="1" dirty="0">
                            <a:solidFill>
                              <a:srgbClr val="005493"/>
                            </a:solidFill>
                            <a:latin typeface="Cambria Math" panose="02040503050406030204" pitchFamily="18" charset="0"/>
                            <a:ea typeface="SimHei" panose="02010609060101010101" pitchFamily="49" charset="-122"/>
                          </a:rPr>
                          <m:t>𝑦</m:t>
                        </m:r>
                      </m:e>
                      <m:sub>
                        <m:r>
                          <a:rPr lang="en-US" altLang="zh-CN" sz="2400" b="0" i="1" dirty="0">
                            <a:solidFill>
                              <a:srgbClr val="005493"/>
                            </a:solidFill>
                            <a:latin typeface="Cambria Math" panose="02040503050406030204" pitchFamily="18" charset="0"/>
                            <a:ea typeface="SimHei" panose="02010609060101010101" pitchFamily="49" charset="-122"/>
                          </a:rPr>
                          <m:t>𝑡𝑟𝑢𝑒</m:t>
                        </m:r>
                      </m:sub>
                    </m:sSub>
                    <m:r>
                      <a:rPr lang="en-US" altLang="zh-CN" sz="2400" b="0" i="1" dirty="0">
                        <a:solidFill>
                          <a:srgbClr val="005493"/>
                        </a:solidFill>
                        <a:latin typeface="Cambria Math" panose="02040503050406030204" pitchFamily="18" charset="0"/>
                        <a:ea typeface="SimHei" panose="02010609060101010101" pitchFamily="49" charset="-122"/>
                      </a:rPr>
                      <m:t>)</m:t>
                    </m:r>
                  </m:oMath>
                </a14:m>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神经网络模型的交叉熵损失</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以</a:t>
                </a:r>
                <a:r>
                  <a:rPr lang="en-US" altLang="zh-CN" sz="2400" dirty="0">
                    <a:latin typeface="SimHei" panose="02010609060101010101" pitchFamily="49" charset="-122"/>
                    <a:ea typeface="SimHei" panose="02010609060101010101" pitchFamily="49" charset="-122"/>
                  </a:rPr>
                  <a:t>Softmax</a:t>
                </a:r>
                <a:r>
                  <a:rPr lang="zh-CN" altLang="en-US" sz="2400" dirty="0">
                    <a:latin typeface="SimHei" panose="02010609060101010101" pitchFamily="49" charset="-122"/>
                    <a:ea typeface="SimHei" panose="02010609060101010101" pitchFamily="49" charset="-122"/>
                  </a:rPr>
                  <a:t>为输出层激活函数的神经网络模型的交叉熵损失为 </a:t>
                </a:r>
                <a14:m>
                  <m:oMath xmlns:m="http://schemas.openxmlformats.org/officeDocument/2006/math">
                    <m:r>
                      <a:rPr lang="en-US" altLang="zh-CN" sz="2400" i="1" dirty="0">
                        <a:latin typeface="Cambria Math" panose="02040503050406030204" pitchFamily="18" charset="0"/>
                        <a:ea typeface="SimHei" panose="02010609060101010101" pitchFamily="49" charset="-122"/>
                      </a:rPr>
                      <m:t>𝐽</m:t>
                    </m:r>
                    <m:d>
                      <m:dPr>
                        <m:ctrlPr>
                          <a:rPr lang="en-US" altLang="zh-CN" sz="2400" i="1" dirty="0">
                            <a:latin typeface="Cambria Math" panose="02040503050406030204" pitchFamily="18" charset="0"/>
                            <a:ea typeface="SimHei" panose="02010609060101010101" pitchFamily="49" charset="-122"/>
                          </a:rPr>
                        </m:ctrlPr>
                      </m:dPr>
                      <m:e>
                        <m:r>
                          <a:rPr lang="en-US" altLang="zh-CN" sz="2400" b="1" i="1" dirty="0">
                            <a:latin typeface="Cambria Math" panose="02040503050406030204" pitchFamily="18" charset="0"/>
                            <a:ea typeface="SimHei" panose="02010609060101010101" pitchFamily="49" charset="-122"/>
                          </a:rPr>
                          <m:t>𝑿</m:t>
                        </m:r>
                        <m:r>
                          <a:rPr lang="en-US" altLang="zh-CN" sz="2400" i="1" dirty="0">
                            <a:latin typeface="Cambria Math" panose="02040503050406030204" pitchFamily="18" charset="0"/>
                            <a:ea typeface="SimHei" panose="02010609060101010101" pitchFamily="49" charset="-122"/>
                          </a:rPr>
                          <m:t>,</m:t>
                        </m:r>
                        <m:sSub>
                          <m:sSubPr>
                            <m:ctrlPr>
                              <a:rPr lang="en-US" altLang="zh-CN" sz="2400" i="1" dirty="0">
                                <a:latin typeface="Cambria Math" panose="02040503050406030204" pitchFamily="18" charset="0"/>
                                <a:ea typeface="SimHei" panose="02010609060101010101" pitchFamily="49" charset="-122"/>
                              </a:rPr>
                            </m:ctrlPr>
                          </m:sSubPr>
                          <m:e>
                            <m:r>
                              <a:rPr lang="en-US" altLang="zh-CN" sz="2400" i="1" dirty="0">
                                <a:latin typeface="Cambria Math" panose="02040503050406030204" pitchFamily="18" charset="0"/>
                                <a:ea typeface="SimHei" panose="02010609060101010101" pitchFamily="49" charset="-122"/>
                              </a:rPr>
                              <m:t>𝑦</m:t>
                            </m:r>
                          </m:e>
                          <m:sub>
                            <m:r>
                              <a:rPr lang="en-US" altLang="zh-CN" sz="2400" i="1" dirty="0">
                                <a:latin typeface="Cambria Math" panose="02040503050406030204" pitchFamily="18" charset="0"/>
                                <a:ea typeface="SimHei" panose="02010609060101010101" pitchFamily="49" charset="-122"/>
                              </a:rPr>
                              <m:t>𝑡𝑟𝑢𝑒</m:t>
                            </m:r>
                          </m:sub>
                        </m:sSub>
                      </m:e>
                    </m:d>
                    <m:r>
                      <a:rPr lang="en-US" altLang="zh-CN" sz="2400" b="0" i="1" dirty="0">
                        <a:latin typeface="Cambria Math" panose="02040503050406030204" pitchFamily="18" charset="0"/>
                        <a:ea typeface="SimHei" panose="02010609060101010101" pitchFamily="49" charset="-122"/>
                      </a:rPr>
                      <m:t>=−</m:t>
                    </m:r>
                    <m:r>
                      <m:rPr>
                        <m:sty m:val="p"/>
                      </m:rPr>
                      <a:rPr lang="en-US" altLang="zh-CN" sz="2400" i="1" dirty="0">
                        <a:latin typeface="Cambria Math" panose="02040503050406030204" pitchFamily="18" charset="0"/>
                        <a:ea typeface="SimHei" panose="02010609060101010101" pitchFamily="49" charset="-122"/>
                      </a:rPr>
                      <m:t>log</m:t>
                    </m:r>
                    <m:r>
                      <a:rPr lang="en-US" altLang="zh-CN" sz="2400" b="0" i="1" dirty="0">
                        <a:latin typeface="Cambria Math" panose="02040503050406030204" pitchFamily="18" charset="0"/>
                        <a:ea typeface="SimHei" panose="02010609060101010101" pitchFamily="49" charset="-122"/>
                      </a:rPr>
                      <m:t> </m:t>
                    </m:r>
                    <m:r>
                      <a:rPr lang="en-US" altLang="zh-CN" sz="2400" b="0" i="1" dirty="0">
                        <a:latin typeface="Cambria Math" panose="02040503050406030204" pitchFamily="18" charset="0"/>
                        <a:ea typeface="SimHei" panose="02010609060101010101" pitchFamily="49" charset="-122"/>
                      </a:rPr>
                      <m:t>𝑝</m:t>
                    </m:r>
                    <m:r>
                      <a:rPr lang="en-US" altLang="zh-CN" sz="2400" b="0" i="1" dirty="0">
                        <a:latin typeface="Cambria Math" panose="02040503050406030204" pitchFamily="18" charset="0"/>
                        <a:ea typeface="SimHei" panose="02010609060101010101" pitchFamily="49" charset="-122"/>
                      </a:rPr>
                      <m:t>(</m:t>
                    </m:r>
                    <m:r>
                      <a:rPr lang="en-US" altLang="zh-CN" sz="2400" b="0" i="1" dirty="0">
                        <a:latin typeface="Cambria Math" panose="02040503050406030204" pitchFamily="18" charset="0"/>
                        <a:ea typeface="SimHei" panose="02010609060101010101" pitchFamily="49" charset="-122"/>
                      </a:rPr>
                      <m:t>𝑦</m:t>
                    </m:r>
                    <m:r>
                      <a:rPr lang="en-US" altLang="zh-CN" sz="2400" b="0" i="1" dirty="0">
                        <a:latin typeface="Cambria Math" panose="02040503050406030204" pitchFamily="18" charset="0"/>
                        <a:ea typeface="SimHei" panose="02010609060101010101" pitchFamily="49" charset="-122"/>
                      </a:rPr>
                      <m:t>|</m:t>
                    </m:r>
                    <m:r>
                      <a:rPr lang="en-US" altLang="zh-CN" sz="2400" b="1" i="1" dirty="0">
                        <a:latin typeface="Cambria Math" panose="02040503050406030204" pitchFamily="18" charset="0"/>
                        <a:ea typeface="SimHei" panose="02010609060101010101" pitchFamily="49" charset="-122"/>
                      </a:rPr>
                      <m:t>𝑿</m:t>
                    </m:r>
                    <m:r>
                      <a:rPr lang="en-US" altLang="zh-CN" sz="2400" b="0" i="1" dirty="0">
                        <a:latin typeface="Cambria Math" panose="02040503050406030204" pitchFamily="18" charset="0"/>
                        <a:ea typeface="SimHei" panose="02010609060101010101" pitchFamily="49" charset="-122"/>
                      </a:rPr>
                      <m:t>)</m:t>
                    </m:r>
                  </m:oMath>
                </a14:m>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 此处认为模型参数</a:t>
                </a:r>
                <a14:m>
                  <m:oMath xmlns:m="http://schemas.openxmlformats.org/officeDocument/2006/math">
                    <m:r>
                      <a:rPr lang="zh-CN" altLang="en-US" sz="2400" i="1" dirty="0">
                        <a:latin typeface="Cambria Math" panose="02040503050406030204" pitchFamily="18" charset="0"/>
                        <a:ea typeface="SimHei" panose="02010609060101010101" pitchFamily="49" charset="-122"/>
                      </a:rPr>
                      <m:t>𝜃</m:t>
                    </m:r>
                  </m:oMath>
                </a14:m>
                <a:r>
                  <a:rPr lang="zh-CN" altLang="en-US" sz="2400" dirty="0">
                    <a:latin typeface="SimHei" panose="02010609060101010101" pitchFamily="49" charset="-122"/>
                    <a:ea typeface="SimHei" panose="02010609060101010101" pitchFamily="49" charset="-122"/>
                  </a:rPr>
                  <a:t>是训练好的，因此此处的损失忽略参数。</a:t>
                </a:r>
              </a:p>
              <a:p>
                <a:pPr marL="342900" indent="-342900" algn="just">
                  <a:lnSpc>
                    <a:spcPct val="200000"/>
                  </a:lnSpc>
                  <a:buFont typeface="Arial" panose="020B0604020202020204" pitchFamily="34" charset="0"/>
                  <a:buChar char="•"/>
                </a:pPr>
                <a14:m>
                  <m:oMath xmlns:m="http://schemas.openxmlformats.org/officeDocument/2006/math">
                    <m:r>
                      <a:rPr lang="en-US" altLang="zh-CN" sz="2400" b="0" i="1" dirty="0">
                        <a:solidFill>
                          <a:srgbClr val="005493"/>
                        </a:solidFill>
                        <a:latin typeface="Cambria Math" panose="02040503050406030204" pitchFamily="18" charset="0"/>
                        <a:ea typeface="SimHei" panose="02010609060101010101" pitchFamily="49" charset="-122"/>
                      </a:rPr>
                      <m:t>𝐶𝑙𝑖</m:t>
                    </m:r>
                    <m:sSub>
                      <m:sSubPr>
                        <m:ctrlPr>
                          <a:rPr lang="en-US" altLang="zh-CN" sz="2400" b="0" i="1" dirty="0">
                            <a:solidFill>
                              <a:srgbClr val="005493"/>
                            </a:solidFill>
                            <a:latin typeface="Cambria Math" panose="02040503050406030204" pitchFamily="18" charset="0"/>
                            <a:ea typeface="SimHei" panose="02010609060101010101" pitchFamily="49" charset="-122"/>
                          </a:rPr>
                        </m:ctrlPr>
                      </m:sSubPr>
                      <m:e>
                        <m:r>
                          <a:rPr lang="en-US" altLang="zh-CN" sz="2400" b="0" i="1" dirty="0">
                            <a:solidFill>
                              <a:srgbClr val="005493"/>
                            </a:solidFill>
                            <a:latin typeface="Cambria Math" panose="02040503050406030204" pitchFamily="18" charset="0"/>
                            <a:ea typeface="SimHei" panose="02010609060101010101" pitchFamily="49" charset="-122"/>
                          </a:rPr>
                          <m:t>𝑝</m:t>
                        </m:r>
                      </m:e>
                      <m:sub>
                        <m:r>
                          <a:rPr lang="en-US" altLang="zh-CN" sz="2400" b="1" i="1" dirty="0">
                            <a:solidFill>
                              <a:srgbClr val="005493"/>
                            </a:solidFill>
                            <a:latin typeface="Cambria Math" panose="02040503050406030204" pitchFamily="18" charset="0"/>
                            <a:ea typeface="SimHei" panose="02010609060101010101" pitchFamily="49" charset="-122"/>
                          </a:rPr>
                          <m:t>𝑿</m:t>
                        </m:r>
                        <m:r>
                          <a:rPr lang="en-US" altLang="zh-CN" sz="2400" b="0" i="1" dirty="0">
                            <a:solidFill>
                              <a:srgbClr val="005493"/>
                            </a:solidFill>
                            <a:latin typeface="Cambria Math" panose="02040503050406030204" pitchFamily="18" charset="0"/>
                            <a:ea typeface="SimHei" panose="02010609060101010101" pitchFamily="49" charset="-122"/>
                          </a:rPr>
                          <m:t>, </m:t>
                        </m:r>
                        <m:r>
                          <a:rPr lang="en-US" altLang="zh-CN" sz="2400" b="0" i="1" dirty="0">
                            <a:solidFill>
                              <a:srgbClr val="005493"/>
                            </a:solidFill>
                            <a:latin typeface="Cambria Math" panose="02040503050406030204" pitchFamily="18" charset="0"/>
                            <a:ea typeface="Cambria Math" panose="02040503050406030204" pitchFamily="18" charset="0"/>
                          </a:rPr>
                          <m:t>𝜖</m:t>
                        </m:r>
                      </m:sub>
                    </m:sSub>
                    <m:d>
                      <m:dPr>
                        <m:begChr m:val="{"/>
                        <m:endChr m:val="}"/>
                        <m:ctrlPr>
                          <a:rPr lang="en-US" altLang="zh-CN" sz="2400" b="0" i="1" dirty="0">
                            <a:solidFill>
                              <a:srgbClr val="005493"/>
                            </a:solidFill>
                            <a:latin typeface="Cambria Math" panose="02040503050406030204" pitchFamily="18" charset="0"/>
                            <a:ea typeface="SimHei" panose="02010609060101010101" pitchFamily="49" charset="-122"/>
                          </a:rPr>
                        </m:ctrlPr>
                      </m:dPr>
                      <m:e>
                        <m:sSup>
                          <m:sSupPr>
                            <m:ctrlPr>
                              <a:rPr lang="en-US" altLang="zh-CN" sz="2400" b="0" i="1" dirty="0">
                                <a:solidFill>
                                  <a:srgbClr val="005493"/>
                                </a:solidFill>
                                <a:latin typeface="Cambria Math" panose="02040503050406030204" pitchFamily="18" charset="0"/>
                                <a:ea typeface="SimHei" panose="02010609060101010101" pitchFamily="49" charset="-122"/>
                              </a:rPr>
                            </m:ctrlPr>
                          </m:sSupPr>
                          <m:e>
                            <m:r>
                              <a:rPr lang="en-US" altLang="zh-CN" sz="2400" b="1" i="1" dirty="0">
                                <a:solidFill>
                                  <a:srgbClr val="005493"/>
                                </a:solidFill>
                                <a:latin typeface="Cambria Math" panose="02040503050406030204" pitchFamily="18" charset="0"/>
                                <a:ea typeface="SimHei" panose="02010609060101010101" pitchFamily="49" charset="-122"/>
                              </a:rPr>
                              <m:t>𝑿</m:t>
                            </m:r>
                          </m:e>
                          <m:sup>
                            <m:r>
                              <a:rPr lang="en-US" altLang="zh-CN" sz="2400" b="0" i="1" dirty="0">
                                <a:solidFill>
                                  <a:srgbClr val="005493"/>
                                </a:solidFill>
                                <a:latin typeface="Cambria Math" panose="02040503050406030204" pitchFamily="18" charset="0"/>
                                <a:ea typeface="SimHei" panose="02010609060101010101" pitchFamily="49" charset="-122"/>
                              </a:rPr>
                              <m:t>′</m:t>
                            </m:r>
                          </m:sup>
                        </m:sSup>
                      </m:e>
                    </m:d>
                  </m:oMath>
                </a14:m>
                <a:r>
                  <a:rPr lang="en-US" altLang="zh-CN" sz="2400" dirty="0">
                    <a:solidFill>
                      <a:srgbClr val="005493"/>
                    </a:solidFill>
                    <a:latin typeface="SimHei" panose="02010609060101010101" pitchFamily="49" charset="-122"/>
                    <a:ea typeface="SimHei" panose="02010609060101010101" pitchFamily="49" charset="-122"/>
                  </a:rPr>
                  <a:t> </a:t>
                </a:r>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截断函数，将结果限制在</a:t>
                </a:r>
                <a14:m>
                  <m:oMath xmlns:m="http://schemas.openxmlformats.org/officeDocument/2006/math">
                    <m:r>
                      <a:rPr lang="en-US" altLang="zh-CN" sz="2400" b="0" i="0" dirty="0">
                        <a:latin typeface="Cambria Math" panose="02040503050406030204" pitchFamily="18" charset="0"/>
                        <a:ea typeface="SimHei" panose="02010609060101010101" pitchFamily="49" charset="-122"/>
                      </a:rPr>
                      <m:t> </m:t>
                    </m:r>
                    <m:r>
                      <a:rPr lang="en-US" altLang="zh-CN" sz="2400" b="0" i="1" dirty="0">
                        <a:latin typeface="Cambria Math" panose="02040503050406030204" pitchFamily="18" charset="0"/>
                        <a:ea typeface="SimHei" panose="02010609060101010101" pitchFamily="49" charset="-122"/>
                      </a:rPr>
                      <m:t>𝑋</m:t>
                    </m:r>
                    <m:r>
                      <a:rPr lang="en-US" altLang="zh-CN" sz="2400" b="0" i="1" dirty="0">
                        <a:latin typeface="Cambria Math" panose="02040503050406030204" pitchFamily="18" charset="0"/>
                        <a:ea typeface="SimHei" panose="02010609060101010101" pitchFamily="49" charset="-122"/>
                      </a:rPr>
                      <m:t> </m:t>
                    </m:r>
                  </m:oMath>
                </a14:m>
                <a:r>
                  <a:rPr lang="zh-CN" altLang="en-US" sz="2400" dirty="0">
                    <a:latin typeface="SimHei" panose="02010609060101010101" pitchFamily="49" charset="-122"/>
                    <a:ea typeface="SimHei" panose="02010609060101010101" pitchFamily="49" charset="-122"/>
                  </a:rPr>
                  <a:t>的</a:t>
                </a:r>
                <a14:m>
                  <m:oMath xmlns:m="http://schemas.openxmlformats.org/officeDocument/2006/math">
                    <m:r>
                      <a:rPr lang="zh-CN" altLang="en-US" sz="2400" b="0" i="0" dirty="0">
                        <a:latin typeface="Cambria Math" panose="02040503050406030204" pitchFamily="18" charset="0"/>
                        <a:ea typeface="Cambria Math" panose="02040503050406030204" pitchFamily="18" charset="0"/>
                      </a:rPr>
                      <m:t> </m:t>
                    </m:r>
                    <m:r>
                      <a:rPr lang="en-US" altLang="zh-CN" sz="2400" i="1" dirty="0">
                        <a:latin typeface="Cambria Math" panose="02040503050406030204" pitchFamily="18" charset="0"/>
                        <a:ea typeface="Cambria Math" panose="02040503050406030204" pitchFamily="18" charset="0"/>
                      </a:rPr>
                      <m:t>𝜖</m:t>
                    </m:r>
                    <m:r>
                      <a:rPr lang="zh-CN" altLang="en-US" sz="2400" b="0" i="1" dirty="0">
                        <a:latin typeface="Cambria Math" panose="02040503050406030204" pitchFamily="18" charset="0"/>
                        <a:ea typeface="Cambria Math" panose="02040503050406030204" pitchFamily="18" charset="0"/>
                      </a:rPr>
                      <m:t> </m:t>
                    </m:r>
                  </m:oMath>
                </a14:m>
                <a:r>
                  <a:rPr lang="zh-CN" altLang="en-US" sz="2400" dirty="0">
                    <a:latin typeface="SimHei" panose="02010609060101010101" pitchFamily="49" charset="-122"/>
                    <a:ea typeface="SimHei" panose="02010609060101010101" pitchFamily="49" charset="-122"/>
                  </a:rPr>
                  <a:t>邻域内。</a:t>
                </a:r>
                <a:endParaRPr lang="en-US" altLang="zh-CN" sz="2400" dirty="0">
                  <a:latin typeface="SimHei" panose="02010609060101010101" pitchFamily="49" charset="-122"/>
                  <a:ea typeface="SimHei" panose="02010609060101010101" pitchFamily="49" charset="-122"/>
                </a:endParaRPr>
              </a:p>
              <a:p>
                <a:pPr algn="just">
                  <a:lnSpc>
                    <a:spcPct val="200000"/>
                  </a:lnSpc>
                </a:pP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ea typeface="SimHei" panose="02010609060101010101" pitchFamily="49" charset="-122"/>
                        </a:rPr>
                        <m:t>𝐶𝑙𝑖</m:t>
                      </m:r>
                      <m:sSub>
                        <m:sSubPr>
                          <m:ctrlPr>
                            <a:rPr lang="en-US" altLang="zh-CN" sz="2400" i="1" dirty="0">
                              <a:latin typeface="Cambria Math" panose="02040503050406030204" pitchFamily="18" charset="0"/>
                              <a:ea typeface="SimHei" panose="02010609060101010101" pitchFamily="49" charset="-122"/>
                            </a:rPr>
                          </m:ctrlPr>
                        </m:sSubPr>
                        <m:e>
                          <m:r>
                            <a:rPr lang="en-US" altLang="zh-CN" sz="2400" i="1" dirty="0">
                              <a:latin typeface="Cambria Math" panose="02040503050406030204" pitchFamily="18" charset="0"/>
                              <a:ea typeface="SimHei" panose="02010609060101010101" pitchFamily="49" charset="-122"/>
                            </a:rPr>
                            <m:t>𝑝</m:t>
                          </m:r>
                        </m:e>
                        <m:sub>
                          <m:r>
                            <a:rPr lang="en-US" altLang="zh-CN" sz="2400" b="1" i="1" dirty="0">
                              <a:latin typeface="Cambria Math" panose="02040503050406030204" pitchFamily="18" charset="0"/>
                              <a:ea typeface="SimHei" panose="02010609060101010101" pitchFamily="49" charset="-122"/>
                            </a:rPr>
                            <m:t>𝑿</m:t>
                          </m:r>
                          <m:r>
                            <a:rPr lang="en-US" altLang="zh-CN" sz="2400" i="1" dirty="0">
                              <a:latin typeface="Cambria Math" panose="02040503050406030204" pitchFamily="18" charset="0"/>
                              <a:ea typeface="SimHei" panose="02010609060101010101" pitchFamily="49" charset="-122"/>
                            </a:rPr>
                            <m:t>, </m:t>
                          </m:r>
                          <m:r>
                            <a:rPr lang="en-US" altLang="zh-CN" sz="2400" i="1" dirty="0">
                              <a:latin typeface="Cambria Math" panose="02040503050406030204" pitchFamily="18" charset="0"/>
                              <a:ea typeface="Cambria Math" panose="02040503050406030204" pitchFamily="18" charset="0"/>
                            </a:rPr>
                            <m:t>𝜖</m:t>
                          </m:r>
                        </m:sub>
                      </m:sSub>
                      <m:d>
                        <m:dPr>
                          <m:begChr m:val="{"/>
                          <m:endChr m:val="}"/>
                          <m:ctrlPr>
                            <a:rPr lang="en-US" altLang="zh-CN" sz="2400" i="1" dirty="0">
                              <a:latin typeface="Cambria Math" panose="02040503050406030204" pitchFamily="18" charset="0"/>
                              <a:ea typeface="SimHei" panose="02010609060101010101" pitchFamily="49" charset="-122"/>
                            </a:rPr>
                          </m:ctrlPr>
                        </m:dPr>
                        <m:e>
                          <m:sSup>
                            <m:sSupPr>
                              <m:ctrlPr>
                                <a:rPr lang="en-US" altLang="zh-CN" sz="2400" i="1" dirty="0">
                                  <a:latin typeface="Cambria Math" panose="02040503050406030204" pitchFamily="18" charset="0"/>
                                  <a:ea typeface="SimHei" panose="02010609060101010101" pitchFamily="49" charset="-122"/>
                                </a:rPr>
                              </m:ctrlPr>
                            </m:sSupPr>
                            <m:e>
                              <m:r>
                                <a:rPr lang="en-US" altLang="zh-CN" sz="2400" b="1" i="1" dirty="0">
                                  <a:latin typeface="Cambria Math" panose="02040503050406030204" pitchFamily="18" charset="0"/>
                                  <a:ea typeface="SimHei" panose="02010609060101010101" pitchFamily="49" charset="-122"/>
                                </a:rPr>
                                <m:t>𝑿</m:t>
                              </m:r>
                            </m:e>
                            <m:sup>
                              <m:r>
                                <a:rPr lang="en-US" altLang="zh-CN" sz="2400" i="1" dirty="0">
                                  <a:latin typeface="Cambria Math" panose="02040503050406030204" pitchFamily="18" charset="0"/>
                                  <a:ea typeface="SimHei" panose="02010609060101010101" pitchFamily="49" charset="-122"/>
                                </a:rPr>
                                <m:t>′</m:t>
                              </m:r>
                            </m:sup>
                          </m:sSup>
                        </m:e>
                      </m:d>
                      <m:d>
                        <m:dPr>
                          <m:ctrlPr>
                            <a:rPr lang="en-US" altLang="zh-CN" sz="2400" i="1" dirty="0">
                              <a:latin typeface="Cambria Math" panose="02040503050406030204" pitchFamily="18" charset="0"/>
                              <a:ea typeface="SimHei" panose="02010609060101010101" pitchFamily="49" charset="-122"/>
                            </a:rPr>
                          </m:ctrlPr>
                        </m:dPr>
                        <m:e>
                          <m:r>
                            <a:rPr lang="en-US" altLang="zh-CN" sz="2400" i="1" dirty="0">
                              <a:latin typeface="Cambria Math" panose="02040503050406030204" pitchFamily="18" charset="0"/>
                              <a:ea typeface="SimHei" panose="02010609060101010101" pitchFamily="49" charset="-122"/>
                            </a:rPr>
                            <m:t>𝑥</m:t>
                          </m:r>
                          <m:r>
                            <a:rPr lang="en-US" altLang="zh-CN" sz="2400" i="1" dirty="0">
                              <a:latin typeface="Cambria Math" panose="02040503050406030204" pitchFamily="18" charset="0"/>
                              <a:ea typeface="SimHei" panose="02010609060101010101" pitchFamily="49" charset="-122"/>
                            </a:rPr>
                            <m:t>, </m:t>
                          </m:r>
                          <m:r>
                            <a:rPr lang="en-US" altLang="zh-CN" sz="2400" i="1" dirty="0">
                              <a:latin typeface="Cambria Math" panose="02040503050406030204" pitchFamily="18" charset="0"/>
                              <a:ea typeface="SimHei" panose="02010609060101010101" pitchFamily="49" charset="-122"/>
                            </a:rPr>
                            <m:t>𝑦</m:t>
                          </m:r>
                          <m:r>
                            <a:rPr lang="en-US" altLang="zh-CN" sz="2400" i="1" dirty="0">
                              <a:latin typeface="Cambria Math" panose="02040503050406030204" pitchFamily="18" charset="0"/>
                              <a:ea typeface="SimHei" panose="02010609060101010101" pitchFamily="49" charset="-122"/>
                            </a:rPr>
                            <m:t>,</m:t>
                          </m:r>
                          <m:r>
                            <a:rPr lang="en-US" altLang="zh-CN" sz="2400" i="1" dirty="0">
                              <a:latin typeface="Cambria Math" panose="02040503050406030204" pitchFamily="18" charset="0"/>
                              <a:ea typeface="SimHei" panose="02010609060101010101" pitchFamily="49" charset="-122"/>
                            </a:rPr>
                            <m:t>𝑧</m:t>
                          </m:r>
                        </m:e>
                      </m:d>
                      <m:r>
                        <a:rPr lang="en-US" altLang="zh-CN" sz="2400" b="0" i="1" dirty="0">
                          <a:latin typeface="Cambria Math" panose="02040503050406030204" pitchFamily="18" charset="0"/>
                          <a:ea typeface="SimHei" panose="02010609060101010101" pitchFamily="49" charset="-122"/>
                        </a:rPr>
                        <m:t>=</m:t>
                      </m:r>
                      <m:r>
                        <m:rPr>
                          <m:sty m:val="p"/>
                        </m:rPr>
                        <a:rPr lang="en-US" altLang="zh-CN" sz="2400" i="1" dirty="0">
                          <a:latin typeface="Cambria Math" panose="02040503050406030204" pitchFamily="18" charset="0"/>
                          <a:ea typeface="SimHei" panose="02010609060101010101" pitchFamily="49" charset="-122"/>
                        </a:rPr>
                        <m:t>min</m:t>
                      </m:r>
                      <m:r>
                        <a:rPr lang="en-US" altLang="zh-CN" sz="2400" b="0" i="1" dirty="0">
                          <a:latin typeface="Cambria Math" panose="02040503050406030204" pitchFamily="18" charset="0"/>
                          <a:ea typeface="SimHei" panose="02010609060101010101" pitchFamily="49" charset="-122"/>
                        </a:rPr>
                        <m:t>{255,</m:t>
                      </m:r>
                      <m:r>
                        <a:rPr lang="en-US" altLang="zh-CN" sz="2400" b="1" i="1" dirty="0">
                          <a:latin typeface="Cambria Math" panose="02040503050406030204" pitchFamily="18" charset="0"/>
                          <a:ea typeface="SimHei" panose="02010609060101010101" pitchFamily="49" charset="-122"/>
                        </a:rPr>
                        <m:t>𝑿</m:t>
                      </m:r>
                      <m:d>
                        <m:dPr>
                          <m:ctrlPr>
                            <a:rPr lang="en-US" altLang="zh-CN" sz="2400" b="0" i="1" dirty="0">
                              <a:latin typeface="Cambria Math" panose="02040503050406030204" pitchFamily="18" charset="0"/>
                              <a:ea typeface="SimHei" panose="02010609060101010101" pitchFamily="49" charset="-122"/>
                            </a:rPr>
                          </m:ctrlPr>
                        </m:dPr>
                        <m:e>
                          <m:r>
                            <a:rPr lang="en-US" altLang="zh-CN" sz="2400" b="0" i="1" dirty="0">
                              <a:latin typeface="Cambria Math" panose="02040503050406030204" pitchFamily="18" charset="0"/>
                              <a:ea typeface="SimHei" panose="02010609060101010101" pitchFamily="49" charset="-122"/>
                            </a:rPr>
                            <m:t>𝑥</m:t>
                          </m:r>
                          <m:r>
                            <a:rPr lang="en-US" altLang="zh-CN" sz="2400" b="0" i="1" dirty="0">
                              <a:latin typeface="Cambria Math" panose="02040503050406030204" pitchFamily="18" charset="0"/>
                              <a:ea typeface="SimHei" panose="02010609060101010101" pitchFamily="49" charset="-122"/>
                            </a:rPr>
                            <m:t>, </m:t>
                          </m:r>
                          <m:r>
                            <a:rPr lang="en-US" altLang="zh-CN" sz="2400" b="0" i="1" dirty="0">
                              <a:latin typeface="Cambria Math" panose="02040503050406030204" pitchFamily="18" charset="0"/>
                              <a:ea typeface="SimHei" panose="02010609060101010101" pitchFamily="49" charset="-122"/>
                            </a:rPr>
                            <m:t>𝑦</m:t>
                          </m:r>
                          <m:r>
                            <a:rPr lang="en-US" altLang="zh-CN" sz="2400" b="0" i="1" dirty="0">
                              <a:latin typeface="Cambria Math" panose="02040503050406030204" pitchFamily="18" charset="0"/>
                              <a:ea typeface="SimHei" panose="02010609060101010101" pitchFamily="49" charset="-122"/>
                            </a:rPr>
                            <m:t>,</m:t>
                          </m:r>
                          <m:r>
                            <a:rPr lang="en-US" altLang="zh-CN" sz="2400" b="0" i="1" dirty="0">
                              <a:latin typeface="Cambria Math" panose="02040503050406030204" pitchFamily="18" charset="0"/>
                              <a:ea typeface="SimHei" panose="02010609060101010101" pitchFamily="49" charset="-122"/>
                            </a:rPr>
                            <m:t>𝑧</m:t>
                          </m:r>
                        </m:e>
                      </m:d>
                      <m:r>
                        <a:rPr lang="en-US" altLang="zh-CN" sz="2400" b="0" i="1" dirty="0">
                          <a:latin typeface="Cambria Math" panose="02040503050406030204" pitchFamily="18" charset="0"/>
                          <a:ea typeface="SimHei" panose="02010609060101010101" pitchFamily="49" charset="-122"/>
                        </a:rPr>
                        <m:t>+</m:t>
                      </m:r>
                      <m:r>
                        <a:rPr lang="en-US" altLang="zh-CN" sz="2400" b="0" i="1" dirty="0">
                          <a:latin typeface="Cambria Math" panose="02040503050406030204" pitchFamily="18" charset="0"/>
                          <a:ea typeface="Cambria Math" panose="02040503050406030204" pitchFamily="18" charset="0"/>
                        </a:rPr>
                        <m:t>𝜖</m:t>
                      </m:r>
                      <m:r>
                        <a:rPr lang="en-US" altLang="zh-CN" sz="2400" b="0" i="1" dirty="0">
                          <a:latin typeface="Cambria Math" panose="02040503050406030204" pitchFamily="18" charset="0"/>
                          <a:ea typeface="Cambria Math" panose="02040503050406030204" pitchFamily="18" charset="0"/>
                        </a:rPr>
                        <m:t>,</m:t>
                      </m:r>
                      <m:r>
                        <m:rPr>
                          <m:sty m:val="p"/>
                        </m:rPr>
                        <a:rPr lang="en-US" altLang="zh-CN" sz="2400" i="1" dirty="0">
                          <a:latin typeface="Cambria Math" panose="02040503050406030204" pitchFamily="18" charset="0"/>
                          <a:ea typeface="Cambria Math" panose="02040503050406030204" pitchFamily="18" charset="0"/>
                        </a:rPr>
                        <m:t>max</m:t>
                      </m:r>
                      <m:r>
                        <a:rPr lang="en-US" altLang="zh-CN" sz="2400" b="0" i="1" dirty="0">
                          <a:latin typeface="Cambria Math" panose="02040503050406030204" pitchFamily="18" charset="0"/>
                          <a:ea typeface="Cambria Math" panose="02040503050406030204" pitchFamily="18" charset="0"/>
                        </a:rPr>
                        <m:t>{0,</m:t>
                      </m:r>
                      <m:r>
                        <a:rPr lang="en-US" altLang="zh-CN" sz="2400" b="1" i="1" dirty="0">
                          <a:latin typeface="Cambria Math" panose="02040503050406030204" pitchFamily="18" charset="0"/>
                          <a:ea typeface="Cambria Math" panose="02040503050406030204" pitchFamily="18" charset="0"/>
                        </a:rPr>
                        <m:t>𝑿</m:t>
                      </m:r>
                      <m:d>
                        <m:dPr>
                          <m:ctrlPr>
                            <a:rPr lang="en-US" altLang="zh-CN" sz="2400" b="0" i="1" dirty="0">
                              <a:latin typeface="Cambria Math" panose="02040503050406030204" pitchFamily="18" charset="0"/>
                              <a:ea typeface="Cambria Math" panose="02040503050406030204" pitchFamily="18" charset="0"/>
                            </a:rPr>
                          </m:ctrlPr>
                        </m:dPr>
                        <m:e>
                          <m:r>
                            <a:rPr lang="en-US" altLang="zh-CN" sz="2400" b="0" i="1" dirty="0">
                              <a:latin typeface="Cambria Math" panose="02040503050406030204" pitchFamily="18" charset="0"/>
                              <a:ea typeface="Cambria Math" panose="02040503050406030204" pitchFamily="18" charset="0"/>
                            </a:rPr>
                            <m:t>𝑥</m:t>
                          </m:r>
                          <m:r>
                            <a:rPr lang="en-US" altLang="zh-CN" sz="2400" b="0" i="1" dirty="0">
                              <a:latin typeface="Cambria Math" panose="02040503050406030204" pitchFamily="18" charset="0"/>
                              <a:ea typeface="Cambria Math" panose="02040503050406030204" pitchFamily="18" charset="0"/>
                            </a:rPr>
                            <m:t>,</m:t>
                          </m:r>
                          <m:r>
                            <a:rPr lang="en-US" altLang="zh-CN" sz="2400" b="0" i="1" dirty="0">
                              <a:latin typeface="Cambria Math" panose="02040503050406030204" pitchFamily="18" charset="0"/>
                              <a:ea typeface="Cambria Math" panose="02040503050406030204" pitchFamily="18" charset="0"/>
                            </a:rPr>
                            <m:t>𝑦</m:t>
                          </m:r>
                          <m:r>
                            <a:rPr lang="en-US" altLang="zh-CN" sz="2400" b="0" i="1" dirty="0">
                              <a:latin typeface="Cambria Math" panose="02040503050406030204" pitchFamily="18" charset="0"/>
                              <a:ea typeface="Cambria Math" panose="02040503050406030204" pitchFamily="18" charset="0"/>
                            </a:rPr>
                            <m:t>,</m:t>
                          </m:r>
                          <m:r>
                            <a:rPr lang="en-US" altLang="zh-CN" sz="2400" b="0" i="1" dirty="0">
                              <a:latin typeface="Cambria Math" panose="02040503050406030204" pitchFamily="18" charset="0"/>
                              <a:ea typeface="Cambria Math" panose="02040503050406030204" pitchFamily="18" charset="0"/>
                            </a:rPr>
                            <m:t>𝑧</m:t>
                          </m:r>
                        </m:e>
                      </m:d>
                      <m:r>
                        <a:rPr lang="en-US" altLang="zh-CN" sz="2400" b="0" i="1" dirty="0">
                          <a:latin typeface="Cambria Math" panose="02040503050406030204" pitchFamily="18" charset="0"/>
                          <a:ea typeface="Cambria Math" panose="02040503050406030204" pitchFamily="18" charset="0"/>
                        </a:rPr>
                        <m:t>−</m:t>
                      </m:r>
                      <m:r>
                        <a:rPr lang="en-US" altLang="zh-CN" sz="2400" b="0" i="1" dirty="0">
                          <a:latin typeface="Cambria Math" panose="02040503050406030204" pitchFamily="18" charset="0"/>
                          <a:ea typeface="Cambria Math" panose="02040503050406030204" pitchFamily="18" charset="0"/>
                        </a:rPr>
                        <m:t>𝜖</m:t>
                      </m:r>
                      <m:r>
                        <a:rPr lang="en-US" altLang="zh-CN" sz="2400" b="0"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Cambria Math" panose="02040503050406030204" pitchFamily="18" charset="0"/>
                        </a:rPr>
                        <m:t>𝑿</m:t>
                      </m:r>
                      <m:r>
                        <a:rPr lang="en-US" altLang="zh-CN" sz="2400" b="0" i="1" dirty="0">
                          <a:latin typeface="Cambria Math" panose="02040503050406030204" pitchFamily="18" charset="0"/>
                          <a:ea typeface="Cambria Math" panose="02040503050406030204" pitchFamily="18" charset="0"/>
                        </a:rPr>
                        <m:t>′(</m:t>
                      </m:r>
                      <m:r>
                        <a:rPr lang="en-US" altLang="zh-CN" sz="2400" b="0" i="1" dirty="0">
                          <a:latin typeface="Cambria Math" panose="02040503050406030204" pitchFamily="18" charset="0"/>
                          <a:ea typeface="Cambria Math" panose="02040503050406030204" pitchFamily="18" charset="0"/>
                        </a:rPr>
                        <m:t>𝑥</m:t>
                      </m:r>
                      <m:r>
                        <a:rPr lang="en-US" altLang="zh-CN" sz="2400" b="0" i="1" dirty="0">
                          <a:latin typeface="Cambria Math" panose="02040503050406030204" pitchFamily="18" charset="0"/>
                          <a:ea typeface="Cambria Math" panose="02040503050406030204" pitchFamily="18" charset="0"/>
                        </a:rPr>
                        <m:t>, </m:t>
                      </m:r>
                      <m:r>
                        <a:rPr lang="en-US" altLang="zh-CN" sz="2400" b="0" i="1" dirty="0">
                          <a:latin typeface="Cambria Math" panose="02040503050406030204" pitchFamily="18" charset="0"/>
                          <a:ea typeface="Cambria Math" panose="02040503050406030204" pitchFamily="18" charset="0"/>
                        </a:rPr>
                        <m:t>𝑦</m:t>
                      </m:r>
                      <m:r>
                        <a:rPr lang="en-US" altLang="zh-CN" sz="2400" b="0" i="1" dirty="0">
                          <a:latin typeface="Cambria Math" panose="02040503050406030204" pitchFamily="18" charset="0"/>
                          <a:ea typeface="Cambria Math" panose="02040503050406030204" pitchFamily="18" charset="0"/>
                        </a:rPr>
                        <m:t>,</m:t>
                      </m:r>
                      <m:r>
                        <a:rPr lang="en-US" altLang="zh-CN" sz="2400" b="0" i="1" dirty="0">
                          <a:latin typeface="Cambria Math" panose="02040503050406030204" pitchFamily="18" charset="0"/>
                          <a:ea typeface="Cambria Math" panose="02040503050406030204" pitchFamily="18" charset="0"/>
                        </a:rPr>
                        <m:t>𝑧</m:t>
                      </m:r>
                      <m:r>
                        <a:rPr lang="en-US" altLang="zh-CN" sz="2400" b="0" i="1" dirty="0">
                          <a:latin typeface="Cambria Math" panose="02040503050406030204" pitchFamily="18" charset="0"/>
                          <a:ea typeface="Cambria Math" panose="02040503050406030204" pitchFamily="18" charset="0"/>
                        </a:rPr>
                        <m:t>)}}</m:t>
                      </m:r>
                    </m:oMath>
                  </m:oMathPara>
                </a14:m>
                <a:endParaRPr lang="en-US" altLang="zh-CN" sz="2400" dirty="0">
                  <a:latin typeface="SimHei" panose="02010609060101010101" pitchFamily="49" charset="-122"/>
                  <a:ea typeface="SimHei" panose="02010609060101010101" pitchFamily="49" charset="-122"/>
                </a:endParaRPr>
              </a:p>
            </p:txBody>
          </p:sp>
        </mc:Choice>
        <mc:Fallback xmlns="">
          <p:sp>
            <p:nvSpPr>
              <p:cNvPr id="3" name="文本框 2">
                <a:extLst>
                  <a:ext uri="{FF2B5EF4-FFF2-40B4-BE49-F238E27FC236}">
                    <a16:creationId xmlns:a16="http://schemas.microsoft.com/office/drawing/2014/main" id="{F1F76EDF-0233-A84F-B071-FC96E67A6490}"/>
                  </a:ext>
                </a:extLst>
              </p:cNvPr>
              <p:cNvSpPr txBox="1">
                <a:spLocks noRot="1" noChangeAspect="1" noMove="1" noResize="1" noEditPoints="1" noAdjustHandles="1" noChangeArrowheads="1" noChangeShapeType="1" noTextEdit="1"/>
              </p:cNvSpPr>
              <p:nvPr/>
            </p:nvSpPr>
            <p:spPr>
              <a:xfrm>
                <a:off x="346600" y="765065"/>
                <a:ext cx="11498799" cy="5327869"/>
              </a:xfrm>
              <a:prstGeom prst="rect">
                <a:avLst/>
              </a:prstGeom>
              <a:blipFill>
                <a:blip r:embed="rId3"/>
                <a:stretch>
                  <a:fillRect l="-773" r="-35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48521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ae3748ff-dd90-43ef-94aa-263304c5bd7f}"/>
  <p:tag name="TABLE_ENDDRAG_ORIGIN_RECT" val="507*401"/>
  <p:tag name="TABLE_ENDDRAG_RECT" val="439*69*507*401"/>
</p:tagLst>
</file>

<file path=ppt/theme/theme1.xml><?xml version="1.0" encoding="utf-8"?>
<a:theme xmlns:a="http://schemas.openxmlformats.org/drawingml/2006/main" name="1_Office 主题​​">
  <a:themeElements>
    <a:clrScheme name="自定义 2">
      <a:dk1>
        <a:sysClr val="windowText" lastClr="000000"/>
      </a:dk1>
      <a:lt1>
        <a:sysClr val="window" lastClr="FFFFFF"/>
      </a:lt1>
      <a:dk2>
        <a:srgbClr val="44546A"/>
      </a:dk2>
      <a:lt2>
        <a:srgbClr val="E7E6E6"/>
      </a:lt2>
      <a:accent1>
        <a:srgbClr val="002060"/>
      </a:accent1>
      <a:accent2>
        <a:srgbClr val="002060"/>
      </a:accent2>
      <a:accent3>
        <a:srgbClr val="002060"/>
      </a:accent3>
      <a:accent4>
        <a:srgbClr val="C00000"/>
      </a:accent4>
      <a:accent5>
        <a:srgbClr val="C00000"/>
      </a:accent5>
      <a:accent6>
        <a:srgbClr val="C00000"/>
      </a:accent6>
      <a:hlink>
        <a:srgbClr val="C00000"/>
      </a:hlink>
      <a:folHlink>
        <a:srgbClr val="C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1392</TotalTime>
  <Words>2744</Words>
  <Application>Microsoft Office PowerPoint</Application>
  <PresentationFormat>宽屏</PresentationFormat>
  <Paragraphs>225</Paragraphs>
  <Slides>34</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PingFang SC</vt:lpstr>
      <vt:lpstr>等线</vt:lpstr>
      <vt:lpstr>等线 Light</vt:lpstr>
      <vt:lpstr>SimHei</vt:lpstr>
      <vt:lpstr>SimHei</vt:lpstr>
      <vt:lpstr>微软雅黑</vt:lpstr>
      <vt:lpstr>微软雅黑</vt:lpstr>
      <vt:lpstr>Arial</vt:lpstr>
      <vt:lpstr>Cambria Math</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Yuze Xuan</dc:creator>
  <cp:lastModifiedBy>ozawaoy_xyz@163.com</cp:lastModifiedBy>
  <cp:revision>227</cp:revision>
  <dcterms:created xsi:type="dcterms:W3CDTF">2021-11-06T02:49:59Z</dcterms:created>
  <dcterms:modified xsi:type="dcterms:W3CDTF">2021-11-15T07:38:41Z</dcterms:modified>
</cp:coreProperties>
</file>